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62" r:id="rId4"/>
    <p:sldId id="263" r:id="rId5"/>
    <p:sldId id="265" r:id="rId6"/>
    <p:sldId id="266" r:id="rId7"/>
    <p:sldId id="268" r:id="rId8"/>
    <p:sldId id="269" r:id="rId9"/>
    <p:sldId id="270" r:id="rId10"/>
    <p:sldId id="271" r:id="rId11"/>
    <p:sldId id="272" r:id="rId12"/>
    <p:sldId id="275" r:id="rId13"/>
    <p:sldId id="277" r:id="rId14"/>
    <p:sldId id="274" r:id="rId15"/>
    <p:sldId id="273" r:id="rId16"/>
    <p:sldId id="276" r:id="rId17"/>
    <p:sldId id="278" r:id="rId18"/>
    <p:sldId id="279" r:id="rId19"/>
    <p:sldId id="280" r:id="rId20"/>
    <p:sldId id="281" r:id="rId21"/>
    <p:sldId id="282" r:id="rId22"/>
    <p:sldId id="284"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2" d="100"/>
          <a:sy n="72" d="100"/>
        </p:scale>
        <p:origin x="660" y="66"/>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768C-8507-49ED-83EE-74B4458DFA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2E63CB-D8D2-40F7-AF06-85B235BE0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BD5F10-9F91-4D71-8BF4-4BD9B29F0546}"/>
              </a:ext>
            </a:extLst>
          </p:cNvPr>
          <p:cNvSpPr>
            <a:spLocks noGrp="1"/>
          </p:cNvSpPr>
          <p:nvPr>
            <p:ph type="dt" sz="half" idx="10"/>
          </p:nvPr>
        </p:nvSpPr>
        <p:spPr/>
        <p:txBody>
          <a:bodyPr/>
          <a:lstStyle/>
          <a:p>
            <a:fld id="{5281F38A-5D5A-4E65-A4C9-A52FAAF8677B}" type="datetimeFigureOut">
              <a:rPr lang="en-US" smtClean="0"/>
              <a:t>10/20/2021</a:t>
            </a:fld>
            <a:endParaRPr lang="en-US"/>
          </a:p>
        </p:txBody>
      </p:sp>
      <p:sp>
        <p:nvSpPr>
          <p:cNvPr id="5" name="Footer Placeholder 4">
            <a:extLst>
              <a:ext uri="{FF2B5EF4-FFF2-40B4-BE49-F238E27FC236}">
                <a16:creationId xmlns:a16="http://schemas.microsoft.com/office/drawing/2014/main" id="{16DBE40D-8BCE-4C47-9937-D0C760C2E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2DAFD-34C9-48DF-9056-12BA8F6C3D53}"/>
              </a:ext>
            </a:extLst>
          </p:cNvPr>
          <p:cNvSpPr>
            <a:spLocks noGrp="1"/>
          </p:cNvSpPr>
          <p:nvPr>
            <p:ph type="sldNum" sz="quarter" idx="12"/>
          </p:nvPr>
        </p:nvSpPr>
        <p:spPr/>
        <p:txBody>
          <a:bodyPr/>
          <a:lstStyle/>
          <a:p>
            <a:fld id="{9889278F-53D5-46C6-914D-19B60A48CCD1}" type="slidenum">
              <a:rPr lang="en-US" smtClean="0"/>
              <a:t>‹#›</a:t>
            </a:fld>
            <a:endParaRPr lang="en-US"/>
          </a:p>
        </p:txBody>
      </p:sp>
    </p:spTree>
    <p:extLst>
      <p:ext uri="{BB962C8B-B14F-4D97-AF65-F5344CB8AC3E}">
        <p14:creationId xmlns:p14="http://schemas.microsoft.com/office/powerpoint/2010/main" val="423709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739D-FB02-4A49-AA8C-9F9C2C52B1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3BDA17-A089-49C2-B4E6-61B03DD1C0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04D-E56C-4C02-BDC1-139C98FE270A}"/>
              </a:ext>
            </a:extLst>
          </p:cNvPr>
          <p:cNvSpPr>
            <a:spLocks noGrp="1"/>
          </p:cNvSpPr>
          <p:nvPr>
            <p:ph type="dt" sz="half" idx="10"/>
          </p:nvPr>
        </p:nvSpPr>
        <p:spPr/>
        <p:txBody>
          <a:bodyPr/>
          <a:lstStyle/>
          <a:p>
            <a:fld id="{5281F38A-5D5A-4E65-A4C9-A52FAAF8677B}" type="datetimeFigureOut">
              <a:rPr lang="en-US" smtClean="0"/>
              <a:t>10/20/2021</a:t>
            </a:fld>
            <a:endParaRPr lang="en-US"/>
          </a:p>
        </p:txBody>
      </p:sp>
      <p:sp>
        <p:nvSpPr>
          <p:cNvPr id="5" name="Footer Placeholder 4">
            <a:extLst>
              <a:ext uri="{FF2B5EF4-FFF2-40B4-BE49-F238E27FC236}">
                <a16:creationId xmlns:a16="http://schemas.microsoft.com/office/drawing/2014/main" id="{CD6202C2-A7EF-40CD-9A9B-6CCD07DED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CC750-7F21-4D69-8A70-2F06813D01F0}"/>
              </a:ext>
            </a:extLst>
          </p:cNvPr>
          <p:cNvSpPr>
            <a:spLocks noGrp="1"/>
          </p:cNvSpPr>
          <p:nvPr>
            <p:ph type="sldNum" sz="quarter" idx="12"/>
          </p:nvPr>
        </p:nvSpPr>
        <p:spPr/>
        <p:txBody>
          <a:bodyPr/>
          <a:lstStyle/>
          <a:p>
            <a:fld id="{9889278F-53D5-46C6-914D-19B60A48CCD1}" type="slidenum">
              <a:rPr lang="en-US" smtClean="0"/>
              <a:t>‹#›</a:t>
            </a:fld>
            <a:endParaRPr lang="en-US"/>
          </a:p>
        </p:txBody>
      </p:sp>
    </p:spTree>
    <p:extLst>
      <p:ext uri="{BB962C8B-B14F-4D97-AF65-F5344CB8AC3E}">
        <p14:creationId xmlns:p14="http://schemas.microsoft.com/office/powerpoint/2010/main" val="3481800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829BA4-E1A7-4502-820A-CAAAB1A443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EF22CB-D333-4089-B350-7D5762D13B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E1EDD-6C88-4A52-B30E-644661E3D97A}"/>
              </a:ext>
            </a:extLst>
          </p:cNvPr>
          <p:cNvSpPr>
            <a:spLocks noGrp="1"/>
          </p:cNvSpPr>
          <p:nvPr>
            <p:ph type="dt" sz="half" idx="10"/>
          </p:nvPr>
        </p:nvSpPr>
        <p:spPr/>
        <p:txBody>
          <a:bodyPr/>
          <a:lstStyle/>
          <a:p>
            <a:fld id="{5281F38A-5D5A-4E65-A4C9-A52FAAF8677B}" type="datetimeFigureOut">
              <a:rPr lang="en-US" smtClean="0"/>
              <a:t>10/20/2021</a:t>
            </a:fld>
            <a:endParaRPr lang="en-US"/>
          </a:p>
        </p:txBody>
      </p:sp>
      <p:sp>
        <p:nvSpPr>
          <p:cNvPr id="5" name="Footer Placeholder 4">
            <a:extLst>
              <a:ext uri="{FF2B5EF4-FFF2-40B4-BE49-F238E27FC236}">
                <a16:creationId xmlns:a16="http://schemas.microsoft.com/office/drawing/2014/main" id="{C6C2D5E6-ED74-4F0E-BC7E-5BDCAEDBB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74C36-0BF5-40AD-B2DE-61E03B99E89C}"/>
              </a:ext>
            </a:extLst>
          </p:cNvPr>
          <p:cNvSpPr>
            <a:spLocks noGrp="1"/>
          </p:cNvSpPr>
          <p:nvPr>
            <p:ph type="sldNum" sz="quarter" idx="12"/>
          </p:nvPr>
        </p:nvSpPr>
        <p:spPr/>
        <p:txBody>
          <a:bodyPr/>
          <a:lstStyle/>
          <a:p>
            <a:fld id="{9889278F-53D5-46C6-914D-19B60A48CCD1}" type="slidenum">
              <a:rPr lang="en-US" smtClean="0"/>
              <a:t>‹#›</a:t>
            </a:fld>
            <a:endParaRPr lang="en-US"/>
          </a:p>
        </p:txBody>
      </p:sp>
    </p:spTree>
    <p:extLst>
      <p:ext uri="{BB962C8B-B14F-4D97-AF65-F5344CB8AC3E}">
        <p14:creationId xmlns:p14="http://schemas.microsoft.com/office/powerpoint/2010/main" val="349302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88B1C-6A4E-470F-A8FB-16C4A54BB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2C4A91-E789-43A7-A41D-42837C782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782270-3B71-4AE7-AEFE-86D9FC1DA4FA}"/>
              </a:ext>
            </a:extLst>
          </p:cNvPr>
          <p:cNvSpPr>
            <a:spLocks noGrp="1"/>
          </p:cNvSpPr>
          <p:nvPr>
            <p:ph type="dt" sz="half" idx="10"/>
          </p:nvPr>
        </p:nvSpPr>
        <p:spPr/>
        <p:txBody>
          <a:bodyPr/>
          <a:lstStyle/>
          <a:p>
            <a:fld id="{5281F38A-5D5A-4E65-A4C9-A52FAAF8677B}" type="datetimeFigureOut">
              <a:rPr lang="en-US" smtClean="0"/>
              <a:t>10/20/2021</a:t>
            </a:fld>
            <a:endParaRPr lang="en-US"/>
          </a:p>
        </p:txBody>
      </p:sp>
      <p:sp>
        <p:nvSpPr>
          <p:cNvPr id="5" name="Footer Placeholder 4">
            <a:extLst>
              <a:ext uri="{FF2B5EF4-FFF2-40B4-BE49-F238E27FC236}">
                <a16:creationId xmlns:a16="http://schemas.microsoft.com/office/drawing/2014/main" id="{D44CE601-9514-4076-B47F-E7A274724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6AEA0-D314-4BA1-862A-A04CDD014014}"/>
              </a:ext>
            </a:extLst>
          </p:cNvPr>
          <p:cNvSpPr>
            <a:spLocks noGrp="1"/>
          </p:cNvSpPr>
          <p:nvPr>
            <p:ph type="sldNum" sz="quarter" idx="12"/>
          </p:nvPr>
        </p:nvSpPr>
        <p:spPr/>
        <p:txBody>
          <a:bodyPr/>
          <a:lstStyle/>
          <a:p>
            <a:fld id="{9889278F-53D5-46C6-914D-19B60A48CCD1}" type="slidenum">
              <a:rPr lang="en-US" smtClean="0"/>
              <a:t>‹#›</a:t>
            </a:fld>
            <a:endParaRPr lang="en-US"/>
          </a:p>
        </p:txBody>
      </p:sp>
    </p:spTree>
    <p:extLst>
      <p:ext uri="{BB962C8B-B14F-4D97-AF65-F5344CB8AC3E}">
        <p14:creationId xmlns:p14="http://schemas.microsoft.com/office/powerpoint/2010/main" val="91617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85EB-D3E8-491C-A08D-EAFEF31B63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021BF5-BDC4-4D63-8866-1897597FFC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0F2A9F-B637-439D-B69E-1589D1B22733}"/>
              </a:ext>
            </a:extLst>
          </p:cNvPr>
          <p:cNvSpPr>
            <a:spLocks noGrp="1"/>
          </p:cNvSpPr>
          <p:nvPr>
            <p:ph type="dt" sz="half" idx="10"/>
          </p:nvPr>
        </p:nvSpPr>
        <p:spPr/>
        <p:txBody>
          <a:bodyPr/>
          <a:lstStyle/>
          <a:p>
            <a:fld id="{5281F38A-5D5A-4E65-A4C9-A52FAAF8677B}" type="datetimeFigureOut">
              <a:rPr lang="en-US" smtClean="0"/>
              <a:t>10/20/2021</a:t>
            </a:fld>
            <a:endParaRPr lang="en-US"/>
          </a:p>
        </p:txBody>
      </p:sp>
      <p:sp>
        <p:nvSpPr>
          <p:cNvPr id="5" name="Footer Placeholder 4">
            <a:extLst>
              <a:ext uri="{FF2B5EF4-FFF2-40B4-BE49-F238E27FC236}">
                <a16:creationId xmlns:a16="http://schemas.microsoft.com/office/drawing/2014/main" id="{26CE4D96-EF15-480B-BEDD-05B366A5A7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85196-E934-470F-9C16-55671574F38B}"/>
              </a:ext>
            </a:extLst>
          </p:cNvPr>
          <p:cNvSpPr>
            <a:spLocks noGrp="1"/>
          </p:cNvSpPr>
          <p:nvPr>
            <p:ph type="sldNum" sz="quarter" idx="12"/>
          </p:nvPr>
        </p:nvSpPr>
        <p:spPr/>
        <p:txBody>
          <a:bodyPr/>
          <a:lstStyle/>
          <a:p>
            <a:fld id="{9889278F-53D5-46C6-914D-19B60A48CCD1}" type="slidenum">
              <a:rPr lang="en-US" smtClean="0"/>
              <a:t>‹#›</a:t>
            </a:fld>
            <a:endParaRPr lang="en-US"/>
          </a:p>
        </p:txBody>
      </p:sp>
    </p:spTree>
    <p:extLst>
      <p:ext uri="{BB962C8B-B14F-4D97-AF65-F5344CB8AC3E}">
        <p14:creationId xmlns:p14="http://schemas.microsoft.com/office/powerpoint/2010/main" val="1812124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D400-232C-4511-B460-6CD19ED4DE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C01027-44EB-4A53-81C2-7518B0744D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08573F-1B19-48EE-A0AE-9A24F9E650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5A2CEE-2D49-4DBA-B841-7E4680FBC643}"/>
              </a:ext>
            </a:extLst>
          </p:cNvPr>
          <p:cNvSpPr>
            <a:spLocks noGrp="1"/>
          </p:cNvSpPr>
          <p:nvPr>
            <p:ph type="dt" sz="half" idx="10"/>
          </p:nvPr>
        </p:nvSpPr>
        <p:spPr/>
        <p:txBody>
          <a:bodyPr/>
          <a:lstStyle/>
          <a:p>
            <a:fld id="{5281F38A-5D5A-4E65-A4C9-A52FAAF8677B}" type="datetimeFigureOut">
              <a:rPr lang="en-US" smtClean="0"/>
              <a:t>10/20/2021</a:t>
            </a:fld>
            <a:endParaRPr lang="en-US"/>
          </a:p>
        </p:txBody>
      </p:sp>
      <p:sp>
        <p:nvSpPr>
          <p:cNvPr id="6" name="Footer Placeholder 5">
            <a:extLst>
              <a:ext uri="{FF2B5EF4-FFF2-40B4-BE49-F238E27FC236}">
                <a16:creationId xmlns:a16="http://schemas.microsoft.com/office/drawing/2014/main" id="{CF13EA02-C7A5-45CA-9226-8C2896E259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9FFDC-40C4-4E23-A803-FA8FAD4D1ECF}"/>
              </a:ext>
            </a:extLst>
          </p:cNvPr>
          <p:cNvSpPr>
            <a:spLocks noGrp="1"/>
          </p:cNvSpPr>
          <p:nvPr>
            <p:ph type="sldNum" sz="quarter" idx="12"/>
          </p:nvPr>
        </p:nvSpPr>
        <p:spPr/>
        <p:txBody>
          <a:bodyPr/>
          <a:lstStyle/>
          <a:p>
            <a:fld id="{9889278F-53D5-46C6-914D-19B60A48CCD1}" type="slidenum">
              <a:rPr lang="en-US" smtClean="0"/>
              <a:t>‹#›</a:t>
            </a:fld>
            <a:endParaRPr lang="en-US"/>
          </a:p>
        </p:txBody>
      </p:sp>
    </p:spTree>
    <p:extLst>
      <p:ext uri="{BB962C8B-B14F-4D97-AF65-F5344CB8AC3E}">
        <p14:creationId xmlns:p14="http://schemas.microsoft.com/office/powerpoint/2010/main" val="4183764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75AF-5025-45D6-9256-06C2CC3A37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B957B5-8A7D-40F6-A521-AAAFEB709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30A456-144D-41E5-BCED-F81F906509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CE67A7-8150-41F6-BB9B-B4DF34C79A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716FF6-2CBA-4006-B7CD-C7148F807C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7E5DAF-1965-40E8-8EF9-65C92D20E633}"/>
              </a:ext>
            </a:extLst>
          </p:cNvPr>
          <p:cNvSpPr>
            <a:spLocks noGrp="1"/>
          </p:cNvSpPr>
          <p:nvPr>
            <p:ph type="dt" sz="half" idx="10"/>
          </p:nvPr>
        </p:nvSpPr>
        <p:spPr/>
        <p:txBody>
          <a:bodyPr/>
          <a:lstStyle/>
          <a:p>
            <a:fld id="{5281F38A-5D5A-4E65-A4C9-A52FAAF8677B}" type="datetimeFigureOut">
              <a:rPr lang="en-US" smtClean="0"/>
              <a:t>10/20/2021</a:t>
            </a:fld>
            <a:endParaRPr lang="en-US"/>
          </a:p>
        </p:txBody>
      </p:sp>
      <p:sp>
        <p:nvSpPr>
          <p:cNvPr id="8" name="Footer Placeholder 7">
            <a:extLst>
              <a:ext uri="{FF2B5EF4-FFF2-40B4-BE49-F238E27FC236}">
                <a16:creationId xmlns:a16="http://schemas.microsoft.com/office/drawing/2014/main" id="{C9F9D032-2837-49A9-B1E3-4C178A25B4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11432B-8CB5-4F6B-93CD-6232BCFAA503}"/>
              </a:ext>
            </a:extLst>
          </p:cNvPr>
          <p:cNvSpPr>
            <a:spLocks noGrp="1"/>
          </p:cNvSpPr>
          <p:nvPr>
            <p:ph type="sldNum" sz="quarter" idx="12"/>
          </p:nvPr>
        </p:nvSpPr>
        <p:spPr/>
        <p:txBody>
          <a:bodyPr/>
          <a:lstStyle/>
          <a:p>
            <a:fld id="{9889278F-53D5-46C6-914D-19B60A48CCD1}" type="slidenum">
              <a:rPr lang="en-US" smtClean="0"/>
              <a:t>‹#›</a:t>
            </a:fld>
            <a:endParaRPr lang="en-US"/>
          </a:p>
        </p:txBody>
      </p:sp>
    </p:spTree>
    <p:extLst>
      <p:ext uri="{BB962C8B-B14F-4D97-AF65-F5344CB8AC3E}">
        <p14:creationId xmlns:p14="http://schemas.microsoft.com/office/powerpoint/2010/main" val="147829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5D60-756F-439B-A42B-03C9A086C8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7FB513-B252-4EBA-9732-ED98439BE87D}"/>
              </a:ext>
            </a:extLst>
          </p:cNvPr>
          <p:cNvSpPr>
            <a:spLocks noGrp="1"/>
          </p:cNvSpPr>
          <p:nvPr>
            <p:ph type="dt" sz="half" idx="10"/>
          </p:nvPr>
        </p:nvSpPr>
        <p:spPr/>
        <p:txBody>
          <a:bodyPr/>
          <a:lstStyle/>
          <a:p>
            <a:fld id="{5281F38A-5D5A-4E65-A4C9-A52FAAF8677B}" type="datetimeFigureOut">
              <a:rPr lang="en-US" smtClean="0"/>
              <a:t>10/20/2021</a:t>
            </a:fld>
            <a:endParaRPr lang="en-US"/>
          </a:p>
        </p:txBody>
      </p:sp>
      <p:sp>
        <p:nvSpPr>
          <p:cNvPr id="4" name="Footer Placeholder 3">
            <a:extLst>
              <a:ext uri="{FF2B5EF4-FFF2-40B4-BE49-F238E27FC236}">
                <a16:creationId xmlns:a16="http://schemas.microsoft.com/office/drawing/2014/main" id="{C29FA86B-7203-4C07-9063-3ECF67FB92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106EDB-A905-4EB9-9B9F-5E70FE7E61AD}"/>
              </a:ext>
            </a:extLst>
          </p:cNvPr>
          <p:cNvSpPr>
            <a:spLocks noGrp="1"/>
          </p:cNvSpPr>
          <p:nvPr>
            <p:ph type="sldNum" sz="quarter" idx="12"/>
          </p:nvPr>
        </p:nvSpPr>
        <p:spPr/>
        <p:txBody>
          <a:bodyPr/>
          <a:lstStyle/>
          <a:p>
            <a:fld id="{9889278F-53D5-46C6-914D-19B60A48CCD1}" type="slidenum">
              <a:rPr lang="en-US" smtClean="0"/>
              <a:t>‹#›</a:t>
            </a:fld>
            <a:endParaRPr lang="en-US"/>
          </a:p>
        </p:txBody>
      </p:sp>
    </p:spTree>
    <p:extLst>
      <p:ext uri="{BB962C8B-B14F-4D97-AF65-F5344CB8AC3E}">
        <p14:creationId xmlns:p14="http://schemas.microsoft.com/office/powerpoint/2010/main" val="909710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E542EA-05D5-4411-A479-293F047AE00F}"/>
              </a:ext>
            </a:extLst>
          </p:cNvPr>
          <p:cNvSpPr>
            <a:spLocks noGrp="1"/>
          </p:cNvSpPr>
          <p:nvPr>
            <p:ph type="dt" sz="half" idx="10"/>
          </p:nvPr>
        </p:nvSpPr>
        <p:spPr/>
        <p:txBody>
          <a:bodyPr/>
          <a:lstStyle/>
          <a:p>
            <a:fld id="{5281F38A-5D5A-4E65-A4C9-A52FAAF8677B}" type="datetimeFigureOut">
              <a:rPr lang="en-US" smtClean="0"/>
              <a:t>10/20/2021</a:t>
            </a:fld>
            <a:endParaRPr lang="en-US"/>
          </a:p>
        </p:txBody>
      </p:sp>
      <p:sp>
        <p:nvSpPr>
          <p:cNvPr id="3" name="Footer Placeholder 2">
            <a:extLst>
              <a:ext uri="{FF2B5EF4-FFF2-40B4-BE49-F238E27FC236}">
                <a16:creationId xmlns:a16="http://schemas.microsoft.com/office/drawing/2014/main" id="{7C03F9DF-D4CA-45E4-8031-F3FFCCF3B0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4EF870-AB7F-4001-A766-F8DEB7C84206}"/>
              </a:ext>
            </a:extLst>
          </p:cNvPr>
          <p:cNvSpPr>
            <a:spLocks noGrp="1"/>
          </p:cNvSpPr>
          <p:nvPr>
            <p:ph type="sldNum" sz="quarter" idx="12"/>
          </p:nvPr>
        </p:nvSpPr>
        <p:spPr/>
        <p:txBody>
          <a:bodyPr/>
          <a:lstStyle/>
          <a:p>
            <a:fld id="{9889278F-53D5-46C6-914D-19B60A48CCD1}" type="slidenum">
              <a:rPr lang="en-US" smtClean="0"/>
              <a:t>‹#›</a:t>
            </a:fld>
            <a:endParaRPr lang="en-US"/>
          </a:p>
        </p:txBody>
      </p:sp>
    </p:spTree>
    <p:extLst>
      <p:ext uri="{BB962C8B-B14F-4D97-AF65-F5344CB8AC3E}">
        <p14:creationId xmlns:p14="http://schemas.microsoft.com/office/powerpoint/2010/main" val="3911138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DC27F-C7B6-4D52-BEED-396E99448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62FB6E-9AAC-4AE9-9FEB-E079CE195B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B9D78B-6F20-4C57-8327-2D9DD76FE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38444E-93F0-454E-A010-648BFFABF745}"/>
              </a:ext>
            </a:extLst>
          </p:cNvPr>
          <p:cNvSpPr>
            <a:spLocks noGrp="1"/>
          </p:cNvSpPr>
          <p:nvPr>
            <p:ph type="dt" sz="half" idx="10"/>
          </p:nvPr>
        </p:nvSpPr>
        <p:spPr/>
        <p:txBody>
          <a:bodyPr/>
          <a:lstStyle/>
          <a:p>
            <a:fld id="{5281F38A-5D5A-4E65-A4C9-A52FAAF8677B}" type="datetimeFigureOut">
              <a:rPr lang="en-US" smtClean="0"/>
              <a:t>10/20/2021</a:t>
            </a:fld>
            <a:endParaRPr lang="en-US"/>
          </a:p>
        </p:txBody>
      </p:sp>
      <p:sp>
        <p:nvSpPr>
          <p:cNvPr id="6" name="Footer Placeholder 5">
            <a:extLst>
              <a:ext uri="{FF2B5EF4-FFF2-40B4-BE49-F238E27FC236}">
                <a16:creationId xmlns:a16="http://schemas.microsoft.com/office/drawing/2014/main" id="{5C080EA4-C3E4-4551-98EF-8AAD85E3C8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F75A5D-448C-467A-A63B-DB530FA5F83C}"/>
              </a:ext>
            </a:extLst>
          </p:cNvPr>
          <p:cNvSpPr>
            <a:spLocks noGrp="1"/>
          </p:cNvSpPr>
          <p:nvPr>
            <p:ph type="sldNum" sz="quarter" idx="12"/>
          </p:nvPr>
        </p:nvSpPr>
        <p:spPr/>
        <p:txBody>
          <a:bodyPr/>
          <a:lstStyle/>
          <a:p>
            <a:fld id="{9889278F-53D5-46C6-914D-19B60A48CCD1}" type="slidenum">
              <a:rPr lang="en-US" smtClean="0"/>
              <a:t>‹#›</a:t>
            </a:fld>
            <a:endParaRPr lang="en-US"/>
          </a:p>
        </p:txBody>
      </p:sp>
    </p:spTree>
    <p:extLst>
      <p:ext uri="{BB962C8B-B14F-4D97-AF65-F5344CB8AC3E}">
        <p14:creationId xmlns:p14="http://schemas.microsoft.com/office/powerpoint/2010/main" val="2303009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9844-47CC-48DB-AFD8-A12ABBD409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60C1D0-69F2-4F37-99DE-82610F2B9A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DE2663-3B55-4452-B13B-B384CABFF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5A75B0-72D3-432D-9C1A-D64D82DB7462}"/>
              </a:ext>
            </a:extLst>
          </p:cNvPr>
          <p:cNvSpPr>
            <a:spLocks noGrp="1"/>
          </p:cNvSpPr>
          <p:nvPr>
            <p:ph type="dt" sz="half" idx="10"/>
          </p:nvPr>
        </p:nvSpPr>
        <p:spPr/>
        <p:txBody>
          <a:bodyPr/>
          <a:lstStyle/>
          <a:p>
            <a:fld id="{5281F38A-5D5A-4E65-A4C9-A52FAAF8677B}" type="datetimeFigureOut">
              <a:rPr lang="en-US" smtClean="0"/>
              <a:t>10/20/2021</a:t>
            </a:fld>
            <a:endParaRPr lang="en-US"/>
          </a:p>
        </p:txBody>
      </p:sp>
      <p:sp>
        <p:nvSpPr>
          <p:cNvPr id="6" name="Footer Placeholder 5">
            <a:extLst>
              <a:ext uri="{FF2B5EF4-FFF2-40B4-BE49-F238E27FC236}">
                <a16:creationId xmlns:a16="http://schemas.microsoft.com/office/drawing/2014/main" id="{BC18D671-60EA-4BBD-8E02-B4E3AD9B5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760032-8A66-46A2-B853-23483D3D2A99}"/>
              </a:ext>
            </a:extLst>
          </p:cNvPr>
          <p:cNvSpPr>
            <a:spLocks noGrp="1"/>
          </p:cNvSpPr>
          <p:nvPr>
            <p:ph type="sldNum" sz="quarter" idx="12"/>
          </p:nvPr>
        </p:nvSpPr>
        <p:spPr/>
        <p:txBody>
          <a:bodyPr/>
          <a:lstStyle/>
          <a:p>
            <a:fld id="{9889278F-53D5-46C6-914D-19B60A48CCD1}" type="slidenum">
              <a:rPr lang="en-US" smtClean="0"/>
              <a:t>‹#›</a:t>
            </a:fld>
            <a:endParaRPr lang="en-US"/>
          </a:p>
        </p:txBody>
      </p:sp>
    </p:spTree>
    <p:extLst>
      <p:ext uri="{BB962C8B-B14F-4D97-AF65-F5344CB8AC3E}">
        <p14:creationId xmlns:p14="http://schemas.microsoft.com/office/powerpoint/2010/main" val="4187524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EE620F-1B2D-46B5-A9AF-A66E319A5C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1B4F73-1E16-4D63-A64C-022FC0F507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A66BC-E850-42A9-B239-C44CF8A96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1F38A-5D5A-4E65-A4C9-A52FAAF8677B}" type="datetimeFigureOut">
              <a:rPr lang="en-US" smtClean="0"/>
              <a:t>10/20/2021</a:t>
            </a:fld>
            <a:endParaRPr lang="en-US"/>
          </a:p>
        </p:txBody>
      </p:sp>
      <p:sp>
        <p:nvSpPr>
          <p:cNvPr id="5" name="Footer Placeholder 4">
            <a:extLst>
              <a:ext uri="{FF2B5EF4-FFF2-40B4-BE49-F238E27FC236}">
                <a16:creationId xmlns:a16="http://schemas.microsoft.com/office/drawing/2014/main" id="{CB49A3B7-CAD1-4C9B-880B-AFBA93691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EE9C94-2344-4369-A2FA-652A24D98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89278F-53D5-46C6-914D-19B60A48CCD1}" type="slidenum">
              <a:rPr lang="en-US" smtClean="0"/>
              <a:t>‹#›</a:t>
            </a:fld>
            <a:endParaRPr lang="en-US"/>
          </a:p>
        </p:txBody>
      </p:sp>
    </p:spTree>
    <p:extLst>
      <p:ext uri="{BB962C8B-B14F-4D97-AF65-F5344CB8AC3E}">
        <p14:creationId xmlns:p14="http://schemas.microsoft.com/office/powerpoint/2010/main" val="1730029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04F6-3920-48ED-B257-56E213A0289A}"/>
              </a:ext>
            </a:extLst>
          </p:cNvPr>
          <p:cNvSpPr>
            <a:spLocks noGrp="1"/>
          </p:cNvSpPr>
          <p:nvPr>
            <p:ph type="title"/>
          </p:nvPr>
        </p:nvSpPr>
        <p:spPr>
          <a:xfrm>
            <a:off x="808382" y="2280751"/>
            <a:ext cx="10575235" cy="2296497"/>
          </a:xfrm>
        </p:spPr>
        <p:txBody>
          <a:bodyPr>
            <a:normAutofit/>
          </a:bodyPr>
          <a:lstStyle/>
          <a:p>
            <a:pPr algn="ctr"/>
            <a:r>
              <a:rPr lang="mk-MK" sz="4000" dirty="0"/>
              <a:t>Дипломска работа</a:t>
            </a:r>
            <a:br>
              <a:rPr lang="mk-MK" sz="4000" dirty="0"/>
            </a:br>
            <a:br>
              <a:rPr lang="mk-MK" sz="4000" dirty="0"/>
            </a:br>
            <a:r>
              <a:rPr lang="mk-MK" sz="4000" dirty="0"/>
              <a:t>Веб апликација за планински туризам</a:t>
            </a:r>
            <a:endParaRPr lang="en-US" sz="4000" dirty="0"/>
          </a:p>
        </p:txBody>
      </p:sp>
      <p:sp>
        <p:nvSpPr>
          <p:cNvPr id="3" name="Content Placeholder 2">
            <a:extLst>
              <a:ext uri="{FF2B5EF4-FFF2-40B4-BE49-F238E27FC236}">
                <a16:creationId xmlns:a16="http://schemas.microsoft.com/office/drawing/2014/main" id="{4A3BD1E7-8CB8-4158-B3CD-341C0CAA62F1}"/>
              </a:ext>
            </a:extLst>
          </p:cNvPr>
          <p:cNvSpPr>
            <a:spLocks noGrp="1"/>
          </p:cNvSpPr>
          <p:nvPr>
            <p:ph idx="1"/>
          </p:nvPr>
        </p:nvSpPr>
        <p:spPr>
          <a:xfrm>
            <a:off x="550252" y="5519512"/>
            <a:ext cx="4443779" cy="899801"/>
          </a:xfrm>
        </p:spPr>
        <p:txBody>
          <a:bodyPr>
            <a:normAutofit/>
          </a:bodyPr>
          <a:lstStyle/>
          <a:p>
            <a:pPr marL="0" indent="0">
              <a:buNone/>
            </a:pPr>
            <a:r>
              <a:rPr lang="mk-MK" sz="2000" dirty="0"/>
              <a:t>Ментор</a:t>
            </a:r>
            <a:r>
              <a:rPr lang="en-US" sz="2000" dirty="0"/>
              <a:t>:</a:t>
            </a:r>
          </a:p>
          <a:p>
            <a:pPr marL="0" indent="0">
              <a:buNone/>
            </a:pPr>
            <a:r>
              <a:rPr lang="mk-MK" sz="2000" dirty="0"/>
              <a:t>Проф. Д-р Иван Китановски</a:t>
            </a:r>
            <a:endParaRPr lang="en-US" sz="2000" dirty="0"/>
          </a:p>
        </p:txBody>
      </p:sp>
      <p:sp>
        <p:nvSpPr>
          <p:cNvPr id="8" name="Content Placeholder 2">
            <a:extLst>
              <a:ext uri="{FF2B5EF4-FFF2-40B4-BE49-F238E27FC236}">
                <a16:creationId xmlns:a16="http://schemas.microsoft.com/office/drawing/2014/main" id="{BFF43287-73A9-42F6-8E2B-C676EAA3022C}"/>
              </a:ext>
            </a:extLst>
          </p:cNvPr>
          <p:cNvSpPr txBox="1">
            <a:spLocks/>
          </p:cNvSpPr>
          <p:nvPr/>
        </p:nvSpPr>
        <p:spPr>
          <a:xfrm>
            <a:off x="8299938" y="5625529"/>
            <a:ext cx="3341810" cy="793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mk-MK" sz="2000" dirty="0"/>
              <a:t>Студент</a:t>
            </a:r>
            <a:r>
              <a:rPr lang="en-US" sz="2000" dirty="0"/>
              <a:t>:</a:t>
            </a:r>
            <a:endParaRPr lang="mk-MK" sz="2000" dirty="0"/>
          </a:p>
          <a:p>
            <a:pPr marL="0" indent="0" algn="r">
              <a:buFont typeface="Arial" panose="020B0604020202020204" pitchFamily="34" charset="0"/>
              <a:buNone/>
            </a:pPr>
            <a:r>
              <a:rPr lang="mk-MK" sz="2000" dirty="0"/>
              <a:t>Елена Ртоска 171200</a:t>
            </a:r>
            <a:endParaRPr lang="en-US" sz="2000" dirty="0"/>
          </a:p>
        </p:txBody>
      </p:sp>
      <p:pic>
        <p:nvPicPr>
          <p:cNvPr id="9" name="Picture 8">
            <a:extLst>
              <a:ext uri="{FF2B5EF4-FFF2-40B4-BE49-F238E27FC236}">
                <a16:creationId xmlns:a16="http://schemas.microsoft.com/office/drawing/2014/main" id="{77369D38-7832-4C5D-8854-16EE8A8CB9E1}"/>
              </a:ext>
            </a:extLst>
          </p:cNvPr>
          <p:cNvPicPr>
            <a:picLocks noChangeAspect="1"/>
          </p:cNvPicPr>
          <p:nvPr/>
        </p:nvPicPr>
        <p:blipFill>
          <a:blip r:embed="rId2"/>
          <a:stretch>
            <a:fillRect/>
          </a:stretch>
        </p:blipFill>
        <p:spPr>
          <a:xfrm>
            <a:off x="1885950" y="279620"/>
            <a:ext cx="8420099" cy="1839160"/>
          </a:xfrm>
          <a:prstGeom prst="rect">
            <a:avLst/>
          </a:prstGeom>
        </p:spPr>
      </p:pic>
      <p:pic>
        <p:nvPicPr>
          <p:cNvPr id="11" name="Picture 10">
            <a:extLst>
              <a:ext uri="{FF2B5EF4-FFF2-40B4-BE49-F238E27FC236}">
                <a16:creationId xmlns:a16="http://schemas.microsoft.com/office/drawing/2014/main" id="{9B202033-1D80-4B17-A9B5-12185C91DE19}"/>
              </a:ext>
            </a:extLst>
          </p:cNvPr>
          <p:cNvPicPr>
            <a:picLocks noChangeAspect="1"/>
          </p:cNvPicPr>
          <p:nvPr/>
        </p:nvPicPr>
        <p:blipFill>
          <a:blip r:embed="rId3"/>
          <a:stretch>
            <a:fillRect/>
          </a:stretch>
        </p:blipFill>
        <p:spPr>
          <a:xfrm>
            <a:off x="1180478" y="3248173"/>
            <a:ext cx="10110373" cy="287045"/>
          </a:xfrm>
          <a:prstGeom prst="rect">
            <a:avLst/>
          </a:prstGeom>
        </p:spPr>
      </p:pic>
    </p:spTree>
    <p:extLst>
      <p:ext uri="{BB962C8B-B14F-4D97-AF65-F5344CB8AC3E}">
        <p14:creationId xmlns:p14="http://schemas.microsoft.com/office/powerpoint/2010/main" val="19087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992282" y="883824"/>
            <a:ext cx="10707756" cy="706437"/>
          </a:xfrm>
        </p:spPr>
        <p:txBody>
          <a:bodyPr>
            <a:normAutofit fontScale="90000"/>
          </a:bodyPr>
          <a:lstStyle/>
          <a:p>
            <a:pPr algn="l"/>
            <a:r>
              <a:rPr lang="mk-MK" dirty="0"/>
              <a:t>Имплементација на апликацијата(2)</a:t>
            </a:r>
            <a:endParaRPr lang="en-US" dirty="0"/>
          </a:p>
        </p:txBody>
      </p:sp>
      <p:sp>
        <p:nvSpPr>
          <p:cNvPr id="3" name="Subtitle 2">
            <a:extLst>
              <a:ext uri="{FF2B5EF4-FFF2-40B4-BE49-F238E27FC236}">
                <a16:creationId xmlns:a16="http://schemas.microsoft.com/office/drawing/2014/main" id="{AF925716-A873-4337-9FA9-003E6B81900A}"/>
              </a:ext>
            </a:extLst>
          </p:cNvPr>
          <p:cNvSpPr>
            <a:spLocks noGrp="1"/>
          </p:cNvSpPr>
          <p:nvPr>
            <p:ph type="subTitle" idx="1"/>
          </p:nvPr>
        </p:nvSpPr>
        <p:spPr>
          <a:xfrm>
            <a:off x="1113182" y="1709531"/>
            <a:ext cx="7871791" cy="3964230"/>
          </a:xfrm>
        </p:spPr>
        <p:txBody>
          <a:bodyPr>
            <a:noAutofit/>
          </a:bodyPr>
          <a:lstStyle/>
          <a:p>
            <a:pPr algn="l"/>
            <a:r>
              <a:rPr lang="mk-MK" sz="2000" b="1" dirty="0">
                <a:solidFill>
                  <a:schemeClr val="accent1">
                    <a:lumMod val="50000"/>
                  </a:schemeClr>
                </a:solidFill>
                <a:effectLst/>
                <a:ea typeface="Arial" panose="020B0604020202020204" pitchFamily="34" charset="0"/>
              </a:rPr>
              <a:t>Архитектура на апликацијата</a:t>
            </a:r>
          </a:p>
          <a:p>
            <a:pPr algn="l"/>
            <a:r>
              <a:rPr lang="ru-RU" sz="2000" dirty="0"/>
              <a:t>MVC значи дека апликацијата се состои од 3 компоненти:</a:t>
            </a:r>
          </a:p>
          <a:p>
            <a:pPr marL="342900" indent="-342900" algn="l">
              <a:buFont typeface="Arial" panose="020B0604020202020204" pitchFamily="34" charset="0"/>
              <a:buChar char="•"/>
            </a:pPr>
            <a:r>
              <a:rPr lang="en-US" sz="2000" dirty="0">
                <a:solidFill>
                  <a:schemeClr val="accent1">
                    <a:lumMod val="75000"/>
                  </a:schemeClr>
                </a:solidFill>
                <a:effectLst/>
                <a:ea typeface="Arial" panose="020B0604020202020204" pitchFamily="34" charset="0"/>
              </a:rPr>
              <a:t>Model</a:t>
            </a:r>
            <a:endParaRPr lang="mk-MK" sz="2000" dirty="0">
              <a:solidFill>
                <a:schemeClr val="accent1">
                  <a:lumMod val="75000"/>
                </a:schemeClr>
              </a:solidFill>
              <a:effectLst/>
              <a:ea typeface="Arial" panose="020B0604020202020204" pitchFamily="34" charset="0"/>
            </a:endParaRPr>
          </a:p>
          <a:p>
            <a:pPr lvl="1" algn="l"/>
            <a:r>
              <a:rPr lang="mk-MK" sz="1600" dirty="0">
                <a:solidFill>
                  <a:srgbClr val="000000"/>
                </a:solidFill>
                <a:ea typeface="Arial" panose="020B0604020202020204" pitchFamily="34" charset="0"/>
              </a:rPr>
              <a:t>Ј</a:t>
            </a:r>
            <a:r>
              <a:rPr lang="mk-MK" sz="1600" dirty="0">
                <a:solidFill>
                  <a:srgbClr val="000000"/>
                </a:solidFill>
                <a:effectLst/>
                <a:ea typeface="Arial" panose="020B0604020202020204" pitchFamily="34" charset="0"/>
              </a:rPr>
              <a:t>а претставува формата на податоците. Може да се опише како табела, променливите кои ги има моделот се всушност атрибути на табелата доколку тоа го прикажеме во </a:t>
            </a:r>
            <a:r>
              <a:rPr lang="en-US" sz="1600" dirty="0">
                <a:solidFill>
                  <a:srgbClr val="000000"/>
                </a:solidFill>
                <a:effectLst/>
                <a:ea typeface="Arial" panose="020B0604020202020204" pitchFamily="34" charset="0"/>
              </a:rPr>
              <a:t>SQL </a:t>
            </a:r>
            <a:r>
              <a:rPr lang="mk-MK" sz="1600" dirty="0">
                <a:solidFill>
                  <a:srgbClr val="000000"/>
                </a:solidFill>
                <a:effectLst/>
                <a:ea typeface="Arial" panose="020B0604020202020204" pitchFamily="34" charset="0"/>
              </a:rPr>
              <a:t>база. </a:t>
            </a:r>
            <a:endParaRPr lang="mk-MK" sz="1600" dirty="0">
              <a:solidFill>
                <a:srgbClr val="000000"/>
              </a:solidFill>
              <a:ea typeface="Arial" panose="020B0604020202020204" pitchFamily="34" charset="0"/>
            </a:endParaRPr>
          </a:p>
          <a:p>
            <a:pPr marL="342900" indent="-342900" algn="l">
              <a:buFont typeface="Arial" panose="020B0604020202020204" pitchFamily="34" charset="0"/>
              <a:buChar char="•"/>
            </a:pPr>
            <a:r>
              <a:rPr lang="en-US" sz="2000" dirty="0">
                <a:solidFill>
                  <a:schemeClr val="accent1">
                    <a:lumMod val="75000"/>
                  </a:schemeClr>
                </a:solidFill>
                <a:effectLst/>
                <a:ea typeface="Arial" panose="020B0604020202020204" pitchFamily="34" charset="0"/>
              </a:rPr>
              <a:t>View</a:t>
            </a:r>
            <a:endParaRPr lang="mk-MK" sz="2000" dirty="0">
              <a:solidFill>
                <a:schemeClr val="accent1">
                  <a:lumMod val="75000"/>
                </a:schemeClr>
              </a:solidFill>
              <a:ea typeface="Arial" panose="020B0604020202020204" pitchFamily="34" charset="0"/>
            </a:endParaRPr>
          </a:p>
          <a:p>
            <a:pPr lvl="1" algn="l"/>
            <a:r>
              <a:rPr lang="mk-MK" sz="1600" dirty="0">
                <a:solidFill>
                  <a:srgbClr val="000000"/>
                </a:solidFill>
                <a:effectLst/>
                <a:ea typeface="Arial" panose="020B0604020202020204" pitchFamily="34" charset="0"/>
              </a:rPr>
              <a:t>Во </a:t>
            </a:r>
            <a:r>
              <a:rPr lang="en-US" sz="1600" dirty="0">
                <a:solidFill>
                  <a:srgbClr val="000000"/>
                </a:solidFill>
                <a:effectLst/>
                <a:ea typeface="Arial" panose="020B0604020202020204" pitchFamily="34" charset="0"/>
              </a:rPr>
              <a:t>MVC </a:t>
            </a:r>
            <a:r>
              <a:rPr lang="mk-MK" sz="1600" dirty="0">
                <a:solidFill>
                  <a:srgbClr val="000000"/>
                </a:solidFill>
                <a:effectLst/>
                <a:ea typeface="Arial" panose="020B0604020202020204" pitchFamily="34" charset="0"/>
              </a:rPr>
              <a:t>претставува кориснички интерфејс. Ги прикажува податоците од моделот и овозможува тие да бидат изменети од страна на корисникот.</a:t>
            </a:r>
            <a:r>
              <a:rPr lang="mk-MK" sz="1600" dirty="0">
                <a:solidFill>
                  <a:srgbClr val="000000"/>
                </a:solidFill>
                <a:ea typeface="Arial" panose="020B0604020202020204" pitchFamily="34" charset="0"/>
              </a:rPr>
              <a:t> </a:t>
            </a:r>
          </a:p>
          <a:p>
            <a:pPr marL="342900" indent="-342900" algn="l">
              <a:buFont typeface="Arial" panose="020B0604020202020204" pitchFamily="34" charset="0"/>
              <a:buChar char="•"/>
            </a:pPr>
            <a:r>
              <a:rPr lang="en-US" sz="2000" dirty="0">
                <a:solidFill>
                  <a:schemeClr val="accent1">
                    <a:lumMod val="75000"/>
                  </a:schemeClr>
                </a:solidFill>
                <a:effectLst/>
                <a:ea typeface="Arial" panose="020B0604020202020204" pitchFamily="34" charset="0"/>
              </a:rPr>
              <a:t>Controller</a:t>
            </a:r>
            <a:endParaRPr lang="mk-MK" sz="2000" dirty="0">
              <a:solidFill>
                <a:schemeClr val="accent1">
                  <a:lumMod val="75000"/>
                </a:schemeClr>
              </a:solidFill>
              <a:ea typeface="Arial" panose="020B0604020202020204" pitchFamily="34" charset="0"/>
            </a:endParaRPr>
          </a:p>
          <a:p>
            <a:pPr lvl="1" algn="l"/>
            <a:r>
              <a:rPr lang="mk-MK" sz="1600" dirty="0">
                <a:solidFill>
                  <a:srgbClr val="000000"/>
                </a:solidFill>
                <a:effectLst/>
                <a:ea typeface="Arial" panose="020B0604020202020204" pitchFamily="34" charset="0"/>
              </a:rPr>
              <a:t>Се справува со корисничкото барање. Обично, корисникот го користи </a:t>
            </a:r>
            <a:r>
              <a:rPr lang="en-US" sz="1600" dirty="0">
                <a:solidFill>
                  <a:srgbClr val="000000"/>
                </a:solidFill>
                <a:effectLst/>
                <a:ea typeface="Arial" panose="020B0604020202020204" pitchFamily="34" charset="0"/>
              </a:rPr>
              <a:t>View-</a:t>
            </a:r>
            <a:r>
              <a:rPr lang="mk-MK" sz="1600" dirty="0">
                <a:solidFill>
                  <a:srgbClr val="000000"/>
                </a:solidFill>
                <a:effectLst/>
                <a:ea typeface="Arial" panose="020B0604020202020204" pitchFamily="34" charset="0"/>
              </a:rPr>
              <a:t>то и покренува HTTP барање, кое ќе го управува контролерот. Контролерот го обработува барањето и го враќа соодветниот приказ како одговор</a:t>
            </a:r>
            <a:endParaRPr lang="en-US" sz="1600" dirty="0"/>
          </a:p>
        </p:txBody>
      </p:sp>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7" name="Picture 6" descr="Diagram&#10;&#10;Description automatically generated">
            <a:extLst>
              <a:ext uri="{FF2B5EF4-FFF2-40B4-BE49-F238E27FC236}">
                <a16:creationId xmlns:a16="http://schemas.microsoft.com/office/drawing/2014/main" id="{9D08A3B3-B2AE-4F58-A6D8-B6B662E72B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84972" y="2331848"/>
            <a:ext cx="2926661" cy="2600325"/>
          </a:xfrm>
          <a:prstGeom prst="rect">
            <a:avLst/>
          </a:prstGeom>
          <a:noFill/>
          <a:ln>
            <a:noFill/>
          </a:ln>
        </p:spPr>
      </p:pic>
    </p:spTree>
    <p:extLst>
      <p:ext uri="{BB962C8B-B14F-4D97-AF65-F5344CB8AC3E}">
        <p14:creationId xmlns:p14="http://schemas.microsoft.com/office/powerpoint/2010/main" val="1996778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992282" y="883824"/>
            <a:ext cx="10707756" cy="706437"/>
          </a:xfrm>
        </p:spPr>
        <p:txBody>
          <a:bodyPr>
            <a:normAutofit fontScale="90000"/>
          </a:bodyPr>
          <a:lstStyle/>
          <a:p>
            <a:pPr algn="l"/>
            <a:r>
              <a:rPr lang="mk-MK" dirty="0"/>
              <a:t>Имплементација на апликацијата(3)</a:t>
            </a:r>
            <a:endParaRPr lang="en-US" dirty="0"/>
          </a:p>
        </p:txBody>
      </p:sp>
      <p:sp>
        <p:nvSpPr>
          <p:cNvPr id="3" name="Subtitle 2">
            <a:extLst>
              <a:ext uri="{FF2B5EF4-FFF2-40B4-BE49-F238E27FC236}">
                <a16:creationId xmlns:a16="http://schemas.microsoft.com/office/drawing/2014/main" id="{AF925716-A873-4337-9FA9-003E6B81900A}"/>
              </a:ext>
            </a:extLst>
          </p:cNvPr>
          <p:cNvSpPr>
            <a:spLocks noGrp="1"/>
          </p:cNvSpPr>
          <p:nvPr>
            <p:ph type="subTitle" idx="1"/>
          </p:nvPr>
        </p:nvSpPr>
        <p:spPr>
          <a:xfrm>
            <a:off x="1113184" y="1709531"/>
            <a:ext cx="4558746" cy="3964230"/>
          </a:xfrm>
        </p:spPr>
        <p:txBody>
          <a:bodyPr>
            <a:noAutofit/>
          </a:bodyPr>
          <a:lstStyle/>
          <a:p>
            <a:pPr algn="l"/>
            <a:r>
              <a:rPr lang="en-US" sz="2000" b="1" dirty="0">
                <a:solidFill>
                  <a:schemeClr val="accent1">
                    <a:lumMod val="50000"/>
                  </a:schemeClr>
                </a:solidFill>
                <a:ea typeface="Arial" panose="020B0604020202020204" pitchFamily="34" charset="0"/>
                <a:cs typeface="Arial" panose="020B0604020202020204" pitchFamily="34" charset="0"/>
              </a:rPr>
              <a:t>B</a:t>
            </a:r>
            <a:r>
              <a:rPr lang="en-US" sz="2000" b="1" dirty="0">
                <a:solidFill>
                  <a:schemeClr val="accent1">
                    <a:lumMod val="50000"/>
                  </a:schemeClr>
                </a:solidFill>
                <a:effectLst/>
                <a:ea typeface="Arial" panose="020B0604020202020204" pitchFamily="34" charset="0"/>
                <a:cs typeface="Arial" panose="020B0604020202020204" pitchFamily="34" charset="0"/>
              </a:rPr>
              <a:t>ackend </a:t>
            </a:r>
            <a:r>
              <a:rPr lang="mk-MK" sz="2000" b="1" dirty="0">
                <a:solidFill>
                  <a:schemeClr val="accent1">
                    <a:lumMod val="50000"/>
                  </a:schemeClr>
                </a:solidFill>
                <a:ea typeface="Arial" panose="020B0604020202020204" pitchFamily="34" charset="0"/>
                <a:cs typeface="Arial" panose="020B0604020202020204" pitchFamily="34" charset="0"/>
              </a:rPr>
              <a:t>имплементација</a:t>
            </a:r>
            <a:endParaRPr lang="mk-MK" sz="2000" b="1" dirty="0">
              <a:solidFill>
                <a:schemeClr val="accent1">
                  <a:lumMod val="50000"/>
                </a:schemeClr>
              </a:solidFill>
              <a:cs typeface="Arial" panose="020B0604020202020204" pitchFamily="34" charset="0"/>
            </a:endParaRPr>
          </a:p>
          <a:p>
            <a:pPr marL="342900" indent="-342900" algn="l">
              <a:buFont typeface="Arial" panose="020B0604020202020204" pitchFamily="34" charset="0"/>
              <a:buChar char="•"/>
            </a:pPr>
            <a:r>
              <a:rPr lang="mk-MK" sz="2000" dirty="0">
                <a:cs typeface="Arial" panose="020B0604020202020204" pitchFamily="34" charset="0"/>
              </a:rPr>
              <a:t>Најголем дел од логиката која припаѓа на </a:t>
            </a:r>
            <a:r>
              <a:rPr lang="en-US" sz="2000" dirty="0">
                <a:cs typeface="Arial" panose="020B0604020202020204" pitchFamily="34" charset="0"/>
              </a:rPr>
              <a:t>Backend </a:t>
            </a:r>
            <a:r>
              <a:rPr lang="mk-MK" sz="2000" dirty="0">
                <a:cs typeface="Arial" panose="020B0604020202020204" pitchFamily="34" charset="0"/>
              </a:rPr>
              <a:t>делот е имплементирана во моделите и контролерите со примена на </a:t>
            </a:r>
            <a:r>
              <a:rPr lang="en-US" sz="2000" dirty="0">
                <a:cs typeface="Arial" panose="020B0604020202020204" pitchFamily="34" charset="0"/>
              </a:rPr>
              <a:t>C# </a:t>
            </a:r>
            <a:r>
              <a:rPr lang="mk-MK" sz="2000" dirty="0">
                <a:cs typeface="Arial" panose="020B0604020202020204" pitchFamily="34" charset="0"/>
              </a:rPr>
              <a:t>програмски јазик.</a:t>
            </a:r>
          </a:p>
          <a:p>
            <a:pPr marL="342900" indent="-342900" algn="l">
              <a:buFont typeface="Arial" panose="020B0604020202020204" pitchFamily="34" charset="0"/>
              <a:buChar char="•"/>
            </a:pPr>
            <a:r>
              <a:rPr lang="mk-MK" sz="2000" dirty="0">
                <a:cs typeface="Arial" panose="020B0604020202020204" pitchFamily="34" charset="0"/>
              </a:rPr>
              <a:t>За апликацијата е користена </a:t>
            </a:r>
            <a:r>
              <a:rPr lang="en-US" sz="2000" dirty="0">
                <a:cs typeface="Arial" panose="020B0604020202020204" pitchFamily="34" charset="0"/>
              </a:rPr>
              <a:t>SQL </a:t>
            </a:r>
            <a:r>
              <a:rPr lang="mk-MK" sz="2000" dirty="0">
                <a:cs typeface="Arial" panose="020B0604020202020204" pitchFamily="34" charset="0"/>
              </a:rPr>
              <a:t>база која е поврзана со апликацијата преку </a:t>
            </a:r>
            <a:r>
              <a:rPr lang="en-US" sz="2000" dirty="0">
                <a:cs typeface="Arial" panose="020B0604020202020204" pitchFamily="34" charset="0"/>
              </a:rPr>
              <a:t>connection string </a:t>
            </a:r>
            <a:r>
              <a:rPr lang="mk-MK" sz="2000" dirty="0">
                <a:cs typeface="Arial" panose="020B0604020202020204" pitchFamily="34" charset="0"/>
              </a:rPr>
              <a:t>во </a:t>
            </a:r>
            <a:r>
              <a:rPr lang="en-US" sz="2000" dirty="0" err="1">
                <a:cs typeface="Arial" panose="020B0604020202020204" pitchFamily="34" charset="0"/>
              </a:rPr>
              <a:t>Web.config</a:t>
            </a:r>
            <a:r>
              <a:rPr lang="en-US" sz="2000" dirty="0">
                <a:cs typeface="Arial" panose="020B0604020202020204" pitchFamily="34" charset="0"/>
              </a:rPr>
              <a:t> </a:t>
            </a:r>
            <a:r>
              <a:rPr lang="mk-MK" sz="2000" dirty="0">
                <a:cs typeface="Arial" panose="020B0604020202020204" pitchFamily="34" charset="0"/>
              </a:rPr>
              <a:t>фајлот од апликацијата во </a:t>
            </a:r>
            <a:r>
              <a:rPr lang="en-US" sz="2000" dirty="0">
                <a:cs typeface="Arial" panose="020B0604020202020204" pitchFamily="34" charset="0"/>
              </a:rPr>
              <a:t>Visual Studio. </a:t>
            </a:r>
          </a:p>
        </p:txBody>
      </p:sp>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E7C9622E-2171-4A81-A806-3B30BE618D3F}"/>
              </a:ext>
            </a:extLst>
          </p:cNvPr>
          <p:cNvPicPr>
            <a:picLocks noChangeAspect="1"/>
          </p:cNvPicPr>
          <p:nvPr/>
        </p:nvPicPr>
        <p:blipFill>
          <a:blip r:embed="rId3"/>
          <a:stretch>
            <a:fillRect/>
          </a:stretch>
        </p:blipFill>
        <p:spPr>
          <a:xfrm>
            <a:off x="7460974" y="1682459"/>
            <a:ext cx="2748080" cy="3730487"/>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A87B2A8C-9F97-4441-A1EF-4C5567D688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78371" y="5173698"/>
            <a:ext cx="3943350" cy="1000125"/>
          </a:xfrm>
          <a:prstGeom prst="rect">
            <a:avLst/>
          </a:prstGeom>
          <a:noFill/>
          <a:ln>
            <a:noFill/>
          </a:ln>
        </p:spPr>
      </p:pic>
    </p:spTree>
    <p:extLst>
      <p:ext uri="{BB962C8B-B14F-4D97-AF65-F5344CB8AC3E}">
        <p14:creationId xmlns:p14="http://schemas.microsoft.com/office/powerpoint/2010/main" val="3198347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992282" y="883824"/>
            <a:ext cx="10707756" cy="706437"/>
          </a:xfrm>
        </p:spPr>
        <p:txBody>
          <a:bodyPr>
            <a:normAutofit fontScale="90000"/>
          </a:bodyPr>
          <a:lstStyle/>
          <a:p>
            <a:pPr algn="l"/>
            <a:r>
              <a:rPr lang="en-US" dirty="0" err="1"/>
              <a:t>Web.config</a:t>
            </a:r>
            <a:r>
              <a:rPr lang="en-US" dirty="0"/>
              <a:t> </a:t>
            </a:r>
            <a:r>
              <a:rPr lang="mk-MK" dirty="0"/>
              <a:t>фајлот</a:t>
            </a:r>
            <a:endParaRPr lang="en-US" dirty="0"/>
          </a:p>
        </p:txBody>
      </p:sp>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2"/>
          <a:stretch>
            <a:fillRect/>
          </a:stretch>
        </p:blipFill>
        <p:spPr>
          <a:xfrm>
            <a:off x="6770280" y="5700266"/>
            <a:ext cx="5421720" cy="1184239"/>
          </a:xfrm>
          <a:prstGeom prst="rect">
            <a:avLst/>
          </a:prstGeom>
        </p:spPr>
      </p:pic>
      <p:pic>
        <p:nvPicPr>
          <p:cNvPr id="4" name="Picture 3">
            <a:extLst>
              <a:ext uri="{FF2B5EF4-FFF2-40B4-BE49-F238E27FC236}">
                <a16:creationId xmlns:a16="http://schemas.microsoft.com/office/drawing/2014/main" id="{08774C16-9DBA-4C05-BCB3-ACC70BD2E6BA}"/>
              </a:ext>
            </a:extLst>
          </p:cNvPr>
          <p:cNvPicPr>
            <a:picLocks noChangeAspect="1"/>
          </p:cNvPicPr>
          <p:nvPr/>
        </p:nvPicPr>
        <p:blipFill>
          <a:blip r:embed="rId3"/>
          <a:stretch>
            <a:fillRect/>
          </a:stretch>
        </p:blipFill>
        <p:spPr>
          <a:xfrm>
            <a:off x="1153550" y="1590261"/>
            <a:ext cx="5303521" cy="4110005"/>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BB0AB474-2DD4-4D95-89F8-A00732664D7B}"/>
              </a:ext>
            </a:extLst>
          </p:cNvPr>
          <p:cNvPicPr>
            <a:picLocks noChangeAspect="1"/>
          </p:cNvPicPr>
          <p:nvPr/>
        </p:nvPicPr>
        <p:blipFill>
          <a:blip r:embed="rId4"/>
          <a:stretch>
            <a:fillRect/>
          </a:stretch>
        </p:blipFill>
        <p:spPr>
          <a:xfrm>
            <a:off x="6770280" y="1528316"/>
            <a:ext cx="4876849" cy="4171950"/>
          </a:xfrm>
          <a:prstGeom prst="rect">
            <a:avLst/>
          </a:prstGeom>
        </p:spPr>
      </p:pic>
    </p:spTree>
    <p:extLst>
      <p:ext uri="{BB962C8B-B14F-4D97-AF65-F5344CB8AC3E}">
        <p14:creationId xmlns:p14="http://schemas.microsoft.com/office/powerpoint/2010/main" val="1802148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992282" y="883824"/>
            <a:ext cx="10707756" cy="706437"/>
          </a:xfrm>
        </p:spPr>
        <p:txBody>
          <a:bodyPr>
            <a:normAutofit fontScale="90000"/>
          </a:bodyPr>
          <a:lstStyle/>
          <a:p>
            <a:pPr algn="l"/>
            <a:r>
              <a:rPr lang="mk-MK" dirty="0"/>
              <a:t>Пример</a:t>
            </a:r>
            <a:endParaRPr lang="en-US" dirty="0"/>
          </a:p>
        </p:txBody>
      </p:sp>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2"/>
          <a:stretch>
            <a:fillRect/>
          </a:stretch>
        </p:blipFill>
        <p:spPr>
          <a:xfrm>
            <a:off x="6770280" y="5700266"/>
            <a:ext cx="5421720" cy="1184239"/>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8C8ADF83-B6F1-4832-BC8E-BEAE8114C5E4}"/>
              </a:ext>
            </a:extLst>
          </p:cNvPr>
          <p:cNvPicPr>
            <a:picLocks noChangeAspect="1"/>
          </p:cNvPicPr>
          <p:nvPr/>
        </p:nvPicPr>
        <p:blipFill>
          <a:blip r:embed="rId3"/>
          <a:stretch>
            <a:fillRect/>
          </a:stretch>
        </p:blipFill>
        <p:spPr>
          <a:xfrm>
            <a:off x="6664138" y="1728935"/>
            <a:ext cx="5162509" cy="3400129"/>
          </a:xfrm>
          <a:prstGeom prst="rect">
            <a:avLst/>
          </a:prstGeom>
        </p:spPr>
      </p:pic>
      <p:pic>
        <p:nvPicPr>
          <p:cNvPr id="7" name="Picture 6" descr="Text&#10;&#10;Description automatically generated">
            <a:extLst>
              <a:ext uri="{FF2B5EF4-FFF2-40B4-BE49-F238E27FC236}">
                <a16:creationId xmlns:a16="http://schemas.microsoft.com/office/drawing/2014/main" id="{F56C8205-0A66-490D-B0E9-348C15BE07CF}"/>
              </a:ext>
            </a:extLst>
          </p:cNvPr>
          <p:cNvPicPr>
            <a:picLocks noChangeAspect="1"/>
          </p:cNvPicPr>
          <p:nvPr/>
        </p:nvPicPr>
        <p:blipFill>
          <a:blip r:embed="rId4"/>
          <a:stretch>
            <a:fillRect/>
          </a:stretch>
        </p:blipFill>
        <p:spPr>
          <a:xfrm>
            <a:off x="992282" y="1590261"/>
            <a:ext cx="5484495" cy="5191125"/>
          </a:xfrm>
          <a:prstGeom prst="rect">
            <a:avLst/>
          </a:prstGeom>
        </p:spPr>
      </p:pic>
    </p:spTree>
    <p:extLst>
      <p:ext uri="{BB962C8B-B14F-4D97-AF65-F5344CB8AC3E}">
        <p14:creationId xmlns:p14="http://schemas.microsoft.com/office/powerpoint/2010/main" val="2777087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992282" y="883824"/>
            <a:ext cx="10707756" cy="706437"/>
          </a:xfrm>
        </p:spPr>
        <p:txBody>
          <a:bodyPr>
            <a:normAutofit fontScale="90000"/>
          </a:bodyPr>
          <a:lstStyle/>
          <a:p>
            <a:pPr algn="l"/>
            <a:r>
              <a:rPr lang="mk-MK" dirty="0"/>
              <a:t>Имплементација на апликацијата(4)</a:t>
            </a:r>
            <a:endParaRPr lang="en-US" dirty="0"/>
          </a:p>
        </p:txBody>
      </p:sp>
      <p:sp>
        <p:nvSpPr>
          <p:cNvPr id="3" name="Subtitle 2">
            <a:extLst>
              <a:ext uri="{FF2B5EF4-FFF2-40B4-BE49-F238E27FC236}">
                <a16:creationId xmlns:a16="http://schemas.microsoft.com/office/drawing/2014/main" id="{AF925716-A873-4337-9FA9-003E6B81900A}"/>
              </a:ext>
            </a:extLst>
          </p:cNvPr>
          <p:cNvSpPr>
            <a:spLocks noGrp="1"/>
          </p:cNvSpPr>
          <p:nvPr>
            <p:ph type="subTitle" idx="1"/>
          </p:nvPr>
        </p:nvSpPr>
        <p:spPr>
          <a:xfrm>
            <a:off x="1113182" y="1709531"/>
            <a:ext cx="6503554" cy="3964230"/>
          </a:xfrm>
        </p:spPr>
        <p:txBody>
          <a:bodyPr>
            <a:noAutofit/>
          </a:bodyPr>
          <a:lstStyle/>
          <a:p>
            <a:pPr algn="l"/>
            <a:r>
              <a:rPr lang="en-US" sz="2000" b="1" dirty="0">
                <a:solidFill>
                  <a:schemeClr val="accent1">
                    <a:lumMod val="50000"/>
                  </a:schemeClr>
                </a:solidFill>
                <a:cs typeface="Arial" panose="020B0604020202020204" pitchFamily="34" charset="0"/>
              </a:rPr>
              <a:t>Frontend </a:t>
            </a:r>
            <a:r>
              <a:rPr lang="mk-MK" sz="2000" b="1" dirty="0">
                <a:solidFill>
                  <a:schemeClr val="accent1">
                    <a:lumMod val="50000"/>
                  </a:schemeClr>
                </a:solidFill>
                <a:cs typeface="Arial" panose="020B0604020202020204" pitchFamily="34" charset="0"/>
              </a:rPr>
              <a:t>имплементација</a:t>
            </a:r>
          </a:p>
          <a:p>
            <a:pPr marL="342900" indent="-342900" algn="l">
              <a:buFont typeface="Arial" panose="020B0604020202020204" pitchFamily="34" charset="0"/>
              <a:buChar char="•"/>
            </a:pPr>
            <a:r>
              <a:rPr lang="en-US" sz="2000" dirty="0">
                <a:cs typeface="Arial" panose="020B0604020202020204" pitchFamily="34" charset="0"/>
              </a:rPr>
              <a:t>Frontend </a:t>
            </a:r>
            <a:r>
              <a:rPr lang="mk-MK" sz="2000" dirty="0">
                <a:cs typeface="Arial" panose="020B0604020202020204" pitchFamily="34" charset="0"/>
              </a:rPr>
              <a:t>е се она со кое што корисникот има интеракција. Од гледна точка на корисникот, </a:t>
            </a:r>
            <a:r>
              <a:rPr lang="en-US" sz="2000" dirty="0">
                <a:cs typeface="Arial" panose="020B0604020202020204" pitchFamily="34" charset="0"/>
              </a:rPr>
              <a:t>Frontend </a:t>
            </a:r>
            <a:r>
              <a:rPr lang="mk-MK" sz="2000" dirty="0">
                <a:cs typeface="Arial" panose="020B0604020202020204" pitchFamily="34" charset="0"/>
              </a:rPr>
              <a:t>е синоним за корисничкиот интерфејс. Од гледна точка на девелоперот, </a:t>
            </a:r>
            <a:r>
              <a:rPr lang="en-US" sz="2000" dirty="0">
                <a:cs typeface="Arial" panose="020B0604020202020204" pitchFamily="34" charset="0"/>
              </a:rPr>
              <a:t>Frontend </a:t>
            </a:r>
            <a:r>
              <a:rPr lang="mk-MK" sz="2000" dirty="0">
                <a:cs typeface="Arial" panose="020B0604020202020204" pitchFamily="34" charset="0"/>
              </a:rPr>
              <a:t>е дизајнот на интерфејсот и програмирањето со кое се овозможува интерфејсот да функционира.</a:t>
            </a:r>
          </a:p>
          <a:p>
            <a:pPr marL="342900" indent="-342900" algn="l">
              <a:buFont typeface="Arial" panose="020B0604020202020204" pitchFamily="34" charset="0"/>
              <a:buChar char="•"/>
            </a:pPr>
            <a:r>
              <a:rPr lang="mk-MK" sz="2000" dirty="0">
                <a:cs typeface="Arial" panose="020B0604020202020204" pitchFamily="34" charset="0"/>
              </a:rPr>
              <a:t>Во рамки на овој дипломски труд користев </a:t>
            </a:r>
            <a:r>
              <a:rPr lang="en-US" sz="2000" dirty="0">
                <a:cs typeface="Arial" panose="020B0604020202020204" pitchFamily="34" charset="0"/>
              </a:rPr>
              <a:t>JavaScript, Ajax, jQuery, HTML, CSS </a:t>
            </a:r>
            <a:r>
              <a:rPr lang="mk-MK" sz="2000" dirty="0">
                <a:cs typeface="Arial" panose="020B0604020202020204" pitchFamily="34" charset="0"/>
              </a:rPr>
              <a:t>и </a:t>
            </a:r>
            <a:r>
              <a:rPr lang="en-US" sz="2000" dirty="0">
                <a:cs typeface="Arial" panose="020B0604020202020204" pitchFamily="34" charset="0"/>
              </a:rPr>
              <a:t>API </a:t>
            </a:r>
            <a:r>
              <a:rPr lang="mk-MK" sz="2000" dirty="0">
                <a:cs typeface="Arial" panose="020B0604020202020204" pitchFamily="34" charset="0"/>
              </a:rPr>
              <a:t>за делот за </a:t>
            </a:r>
            <a:r>
              <a:rPr lang="en-US" sz="2000" dirty="0">
                <a:cs typeface="Arial" panose="020B0604020202020204" pitchFamily="34" charset="0"/>
              </a:rPr>
              <a:t>frontend.</a:t>
            </a:r>
          </a:p>
          <a:p>
            <a:pPr marL="342900" indent="-342900" algn="l">
              <a:buFont typeface="Arial" panose="020B0604020202020204" pitchFamily="34" charset="0"/>
              <a:buChar char="•"/>
            </a:pPr>
            <a:r>
              <a:rPr lang="mk-MK" sz="2000" dirty="0">
                <a:cs typeface="Arial" panose="020B0604020202020204" pitchFamily="34" charset="0"/>
              </a:rPr>
              <a:t>Библиотеките се инсталирани преку </a:t>
            </a:r>
            <a:r>
              <a:rPr lang="en-US" sz="2000" dirty="0">
                <a:cs typeface="Arial" panose="020B0604020202020204" pitchFamily="34" charset="0"/>
              </a:rPr>
              <a:t>Package Manager Console, </a:t>
            </a:r>
            <a:r>
              <a:rPr lang="mk-MK" sz="2000" dirty="0">
                <a:cs typeface="Arial" panose="020B0604020202020204" pitchFamily="34" charset="0"/>
              </a:rPr>
              <a:t>и потоа ги вклучив преку </a:t>
            </a:r>
            <a:r>
              <a:rPr lang="en-US" sz="2000" dirty="0" err="1">
                <a:cs typeface="Arial" panose="020B0604020202020204" pitchFamily="34" charset="0"/>
              </a:rPr>
              <a:t>BundleConfig.cs</a:t>
            </a:r>
            <a:r>
              <a:rPr lang="mk-MK" sz="2000" dirty="0">
                <a:cs typeface="Arial" panose="020B0604020202020204" pitchFamily="34" charset="0"/>
              </a:rPr>
              <a:t> фајлот.</a:t>
            </a:r>
            <a:endParaRPr lang="en-US" sz="2000" dirty="0">
              <a:cs typeface="Arial" panose="020B0604020202020204" pitchFamily="34" charset="0"/>
            </a:endParaRPr>
          </a:p>
        </p:txBody>
      </p:sp>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6" name="Picture 5" descr="Table&#10;&#10;Description automatically generated with medium confidence">
            <a:extLst>
              <a:ext uri="{FF2B5EF4-FFF2-40B4-BE49-F238E27FC236}">
                <a16:creationId xmlns:a16="http://schemas.microsoft.com/office/drawing/2014/main" id="{489C701B-8837-46BB-AA14-F84932A1359F}"/>
              </a:ext>
            </a:extLst>
          </p:cNvPr>
          <p:cNvPicPr>
            <a:picLocks noChangeAspect="1"/>
          </p:cNvPicPr>
          <p:nvPr/>
        </p:nvPicPr>
        <p:blipFill>
          <a:blip r:embed="rId3"/>
          <a:stretch>
            <a:fillRect/>
          </a:stretch>
        </p:blipFill>
        <p:spPr>
          <a:xfrm>
            <a:off x="8532768" y="1676400"/>
            <a:ext cx="2743200" cy="3997361"/>
          </a:xfrm>
          <a:prstGeom prst="rect">
            <a:avLst/>
          </a:prstGeom>
        </p:spPr>
      </p:pic>
    </p:spTree>
    <p:extLst>
      <p:ext uri="{BB962C8B-B14F-4D97-AF65-F5344CB8AC3E}">
        <p14:creationId xmlns:p14="http://schemas.microsoft.com/office/powerpoint/2010/main" val="194586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992282" y="883824"/>
            <a:ext cx="10707756" cy="706437"/>
          </a:xfrm>
        </p:spPr>
        <p:txBody>
          <a:bodyPr>
            <a:normAutofit fontScale="90000"/>
          </a:bodyPr>
          <a:lstStyle/>
          <a:p>
            <a:pPr algn="l"/>
            <a:r>
              <a:rPr lang="en-US" dirty="0" err="1"/>
              <a:t>BundleConfig</a:t>
            </a:r>
            <a:r>
              <a:rPr lang="mk-MK" dirty="0"/>
              <a:t>.</a:t>
            </a:r>
            <a:r>
              <a:rPr lang="en-US" dirty="0"/>
              <a:t>cs</a:t>
            </a:r>
            <a:r>
              <a:rPr lang="mk-MK" dirty="0"/>
              <a:t> фајлот</a:t>
            </a:r>
            <a:endParaRPr lang="en-US" dirty="0"/>
          </a:p>
        </p:txBody>
      </p:sp>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2"/>
          <a:stretch>
            <a:fillRect/>
          </a:stretch>
        </p:blipFill>
        <p:spPr>
          <a:xfrm>
            <a:off x="6770280" y="5700266"/>
            <a:ext cx="5421720" cy="1184239"/>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6BE98637-EEF4-4848-B9F8-DE70ADEB8468}"/>
              </a:ext>
            </a:extLst>
          </p:cNvPr>
          <p:cNvPicPr>
            <a:picLocks noChangeAspect="1"/>
          </p:cNvPicPr>
          <p:nvPr/>
        </p:nvPicPr>
        <p:blipFill>
          <a:blip r:embed="rId3"/>
          <a:stretch>
            <a:fillRect/>
          </a:stretch>
        </p:blipFill>
        <p:spPr>
          <a:xfrm>
            <a:off x="1093404" y="1638649"/>
            <a:ext cx="5421720" cy="4165803"/>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5A9D1EB4-9FBA-41F2-909B-98C981C60E48}"/>
              </a:ext>
            </a:extLst>
          </p:cNvPr>
          <p:cNvPicPr>
            <a:picLocks noChangeAspect="1"/>
          </p:cNvPicPr>
          <p:nvPr/>
        </p:nvPicPr>
        <p:blipFill>
          <a:blip r:embed="rId4"/>
          <a:stretch>
            <a:fillRect/>
          </a:stretch>
        </p:blipFill>
        <p:spPr>
          <a:xfrm>
            <a:off x="6770280" y="1590261"/>
            <a:ext cx="4666754" cy="4139298"/>
          </a:xfrm>
          <a:prstGeom prst="rect">
            <a:avLst/>
          </a:prstGeom>
        </p:spPr>
      </p:pic>
    </p:spTree>
    <p:extLst>
      <p:ext uri="{BB962C8B-B14F-4D97-AF65-F5344CB8AC3E}">
        <p14:creationId xmlns:p14="http://schemas.microsoft.com/office/powerpoint/2010/main" val="2297691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992282" y="883824"/>
            <a:ext cx="10707756" cy="706437"/>
          </a:xfrm>
        </p:spPr>
        <p:txBody>
          <a:bodyPr>
            <a:normAutofit fontScale="90000"/>
          </a:bodyPr>
          <a:lstStyle/>
          <a:p>
            <a:pPr algn="l"/>
            <a:r>
              <a:rPr lang="mk-MK" dirty="0"/>
              <a:t>Пример</a:t>
            </a:r>
            <a:endParaRPr lang="en-US" dirty="0"/>
          </a:p>
        </p:txBody>
      </p:sp>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2"/>
          <a:stretch>
            <a:fillRect/>
          </a:stretch>
        </p:blipFill>
        <p:spPr>
          <a:xfrm>
            <a:off x="6770280" y="5700266"/>
            <a:ext cx="5421720" cy="1184239"/>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2A711556-4B29-4788-A13A-FF11B0BAAFC8}"/>
              </a:ext>
            </a:extLst>
          </p:cNvPr>
          <p:cNvPicPr>
            <a:picLocks noChangeAspect="1"/>
          </p:cNvPicPr>
          <p:nvPr/>
        </p:nvPicPr>
        <p:blipFill>
          <a:blip r:embed="rId3"/>
          <a:stretch>
            <a:fillRect/>
          </a:stretch>
        </p:blipFill>
        <p:spPr>
          <a:xfrm>
            <a:off x="992282" y="1735501"/>
            <a:ext cx="5987415" cy="4238675"/>
          </a:xfrm>
          <a:prstGeom prst="rect">
            <a:avLst/>
          </a:prstGeom>
        </p:spPr>
      </p:pic>
      <p:pic>
        <p:nvPicPr>
          <p:cNvPr id="5" name="Picture 4">
            <a:extLst>
              <a:ext uri="{FF2B5EF4-FFF2-40B4-BE49-F238E27FC236}">
                <a16:creationId xmlns:a16="http://schemas.microsoft.com/office/drawing/2014/main" id="{0CDE6106-FB68-4D9D-8270-4A974D031566}"/>
              </a:ext>
            </a:extLst>
          </p:cNvPr>
          <p:cNvPicPr>
            <a:picLocks noChangeAspect="1"/>
          </p:cNvPicPr>
          <p:nvPr/>
        </p:nvPicPr>
        <p:blipFill>
          <a:blip r:embed="rId4"/>
          <a:stretch>
            <a:fillRect/>
          </a:stretch>
        </p:blipFill>
        <p:spPr>
          <a:xfrm>
            <a:off x="7288575" y="1900554"/>
            <a:ext cx="4120324" cy="2980692"/>
          </a:xfrm>
          <a:prstGeom prst="rect">
            <a:avLst/>
          </a:prstGeom>
        </p:spPr>
      </p:pic>
    </p:spTree>
    <p:extLst>
      <p:ext uri="{BB962C8B-B14F-4D97-AF65-F5344CB8AC3E}">
        <p14:creationId xmlns:p14="http://schemas.microsoft.com/office/powerpoint/2010/main" val="2771223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596347" y="883824"/>
            <a:ext cx="7898296" cy="706437"/>
          </a:xfrm>
        </p:spPr>
        <p:txBody>
          <a:bodyPr>
            <a:normAutofit fontScale="90000"/>
          </a:bodyPr>
          <a:lstStyle/>
          <a:p>
            <a:r>
              <a:rPr lang="mk-MK" dirty="0"/>
              <a:t>Приказ на апликацијата</a:t>
            </a:r>
            <a:endParaRPr lang="en-US" dirty="0"/>
          </a:p>
        </p:txBody>
      </p:sp>
      <p:pic>
        <p:nvPicPr>
          <p:cNvPr id="5" name="Picture 4">
            <a:extLst>
              <a:ext uri="{FF2B5EF4-FFF2-40B4-BE49-F238E27FC236}">
                <a16:creationId xmlns:a16="http://schemas.microsoft.com/office/drawing/2014/main" id="{A7652D6E-A68C-4B2B-8E54-3282ECE9349C}"/>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7" name="Picture 6" descr="A screenshot of a forest&#10;&#10;Description automatically generated with low confidence">
            <a:extLst>
              <a:ext uri="{FF2B5EF4-FFF2-40B4-BE49-F238E27FC236}">
                <a16:creationId xmlns:a16="http://schemas.microsoft.com/office/drawing/2014/main" id="{39C75E83-62CD-46DC-B24F-3703DCC0398F}"/>
              </a:ext>
            </a:extLst>
          </p:cNvPr>
          <p:cNvPicPr>
            <a:picLocks noChangeAspect="1"/>
          </p:cNvPicPr>
          <p:nvPr/>
        </p:nvPicPr>
        <p:blipFill>
          <a:blip r:embed="rId3"/>
          <a:stretch>
            <a:fillRect/>
          </a:stretch>
        </p:blipFill>
        <p:spPr>
          <a:xfrm>
            <a:off x="1260242" y="1678956"/>
            <a:ext cx="3546876" cy="2548488"/>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9ACAA7C0-3333-4970-918B-4B257300DE05}"/>
              </a:ext>
            </a:extLst>
          </p:cNvPr>
          <p:cNvPicPr>
            <a:picLocks noChangeAspect="1"/>
          </p:cNvPicPr>
          <p:nvPr/>
        </p:nvPicPr>
        <p:blipFill>
          <a:blip r:embed="rId4"/>
          <a:stretch>
            <a:fillRect/>
          </a:stretch>
        </p:blipFill>
        <p:spPr>
          <a:xfrm>
            <a:off x="1260242" y="4450512"/>
            <a:ext cx="3546876" cy="2279467"/>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D2035C59-A692-444C-9F45-FB84BB65359A}"/>
              </a:ext>
            </a:extLst>
          </p:cNvPr>
          <p:cNvPicPr>
            <a:picLocks noChangeAspect="1"/>
          </p:cNvPicPr>
          <p:nvPr/>
        </p:nvPicPr>
        <p:blipFill>
          <a:blip r:embed="rId5"/>
          <a:stretch>
            <a:fillRect/>
          </a:stretch>
        </p:blipFill>
        <p:spPr>
          <a:xfrm>
            <a:off x="5379871" y="2231836"/>
            <a:ext cx="5752465" cy="2800350"/>
          </a:xfrm>
          <a:prstGeom prst="rect">
            <a:avLst/>
          </a:prstGeom>
        </p:spPr>
      </p:pic>
    </p:spTree>
    <p:extLst>
      <p:ext uri="{BB962C8B-B14F-4D97-AF65-F5344CB8AC3E}">
        <p14:creationId xmlns:p14="http://schemas.microsoft.com/office/powerpoint/2010/main" val="3737498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618977" y="883824"/>
            <a:ext cx="9186205" cy="706437"/>
          </a:xfrm>
        </p:spPr>
        <p:txBody>
          <a:bodyPr>
            <a:normAutofit fontScale="90000"/>
          </a:bodyPr>
          <a:lstStyle/>
          <a:p>
            <a:r>
              <a:rPr lang="mk-MK" dirty="0"/>
              <a:t>Приказ на апликацијата(2)</a:t>
            </a:r>
            <a:endParaRPr lang="en-US" dirty="0"/>
          </a:p>
        </p:txBody>
      </p:sp>
      <p:pic>
        <p:nvPicPr>
          <p:cNvPr id="5" name="Picture 4">
            <a:extLst>
              <a:ext uri="{FF2B5EF4-FFF2-40B4-BE49-F238E27FC236}">
                <a16:creationId xmlns:a16="http://schemas.microsoft.com/office/drawing/2014/main" id="{A7652D6E-A68C-4B2B-8E54-3282ECE9349C}"/>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10" name="Picture 9" descr="A screenshot of a map&#10;&#10;Description automatically generated">
            <a:extLst>
              <a:ext uri="{FF2B5EF4-FFF2-40B4-BE49-F238E27FC236}">
                <a16:creationId xmlns:a16="http://schemas.microsoft.com/office/drawing/2014/main" id="{BD5D410D-2BF9-46FD-98DC-FF5F809DC943}"/>
              </a:ext>
            </a:extLst>
          </p:cNvPr>
          <p:cNvPicPr>
            <a:picLocks noChangeAspect="1"/>
          </p:cNvPicPr>
          <p:nvPr/>
        </p:nvPicPr>
        <p:blipFill>
          <a:blip r:embed="rId3"/>
          <a:stretch>
            <a:fillRect/>
          </a:stretch>
        </p:blipFill>
        <p:spPr>
          <a:xfrm>
            <a:off x="1469210" y="1590261"/>
            <a:ext cx="3390918" cy="238870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C4BD2B0E-E925-4FF1-A61E-2EFDE37F60AD}"/>
              </a:ext>
            </a:extLst>
          </p:cNvPr>
          <p:cNvPicPr>
            <a:picLocks noChangeAspect="1"/>
          </p:cNvPicPr>
          <p:nvPr/>
        </p:nvPicPr>
        <p:blipFill>
          <a:blip r:embed="rId4"/>
          <a:stretch>
            <a:fillRect/>
          </a:stretch>
        </p:blipFill>
        <p:spPr>
          <a:xfrm>
            <a:off x="1469210" y="4085528"/>
            <a:ext cx="3390919" cy="2554813"/>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E1051F98-8E31-45B6-A173-7EC0BB0CBC97}"/>
              </a:ext>
            </a:extLst>
          </p:cNvPr>
          <p:cNvPicPr>
            <a:picLocks noChangeAspect="1"/>
          </p:cNvPicPr>
          <p:nvPr/>
        </p:nvPicPr>
        <p:blipFill>
          <a:blip r:embed="rId5"/>
          <a:stretch>
            <a:fillRect/>
          </a:stretch>
        </p:blipFill>
        <p:spPr>
          <a:xfrm>
            <a:off x="5363609" y="2040572"/>
            <a:ext cx="5705475" cy="2776855"/>
          </a:xfrm>
          <a:prstGeom prst="rect">
            <a:avLst/>
          </a:prstGeom>
        </p:spPr>
      </p:pic>
    </p:spTree>
    <p:extLst>
      <p:ext uri="{BB962C8B-B14F-4D97-AF65-F5344CB8AC3E}">
        <p14:creationId xmlns:p14="http://schemas.microsoft.com/office/powerpoint/2010/main" val="387273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596347" y="883824"/>
            <a:ext cx="8786804" cy="706437"/>
          </a:xfrm>
        </p:spPr>
        <p:txBody>
          <a:bodyPr>
            <a:normAutofit fontScale="90000"/>
          </a:bodyPr>
          <a:lstStyle/>
          <a:p>
            <a:r>
              <a:rPr lang="mk-MK" dirty="0"/>
              <a:t>Приказ на апликацијата(3)</a:t>
            </a:r>
            <a:endParaRPr lang="en-US" dirty="0"/>
          </a:p>
        </p:txBody>
      </p:sp>
      <p:pic>
        <p:nvPicPr>
          <p:cNvPr id="5" name="Picture 4">
            <a:extLst>
              <a:ext uri="{FF2B5EF4-FFF2-40B4-BE49-F238E27FC236}">
                <a16:creationId xmlns:a16="http://schemas.microsoft.com/office/drawing/2014/main" id="{A7652D6E-A68C-4B2B-8E54-3282ECE9349C}"/>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5B17A46-E48D-48BA-AAC2-3F041FC559ED}"/>
              </a:ext>
            </a:extLst>
          </p:cNvPr>
          <p:cNvPicPr>
            <a:picLocks noChangeAspect="1"/>
          </p:cNvPicPr>
          <p:nvPr/>
        </p:nvPicPr>
        <p:blipFill>
          <a:blip r:embed="rId3"/>
          <a:stretch>
            <a:fillRect/>
          </a:stretch>
        </p:blipFill>
        <p:spPr>
          <a:xfrm>
            <a:off x="1246989" y="1746195"/>
            <a:ext cx="3470785" cy="2176448"/>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AC69F47-8828-4914-8DC7-04B4421A4FFA}"/>
              </a:ext>
            </a:extLst>
          </p:cNvPr>
          <p:cNvPicPr>
            <a:picLocks noChangeAspect="1"/>
          </p:cNvPicPr>
          <p:nvPr/>
        </p:nvPicPr>
        <p:blipFill>
          <a:blip r:embed="rId4"/>
          <a:stretch>
            <a:fillRect/>
          </a:stretch>
        </p:blipFill>
        <p:spPr>
          <a:xfrm>
            <a:off x="5416453" y="1895475"/>
            <a:ext cx="5758815" cy="306705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9B248750-31FA-4B1B-9991-525B3CA8F567}"/>
              </a:ext>
            </a:extLst>
          </p:cNvPr>
          <p:cNvPicPr>
            <a:picLocks noChangeAspect="1"/>
          </p:cNvPicPr>
          <p:nvPr/>
        </p:nvPicPr>
        <p:blipFill>
          <a:blip r:embed="rId5"/>
          <a:stretch>
            <a:fillRect/>
          </a:stretch>
        </p:blipFill>
        <p:spPr>
          <a:xfrm>
            <a:off x="1192045" y="4224352"/>
            <a:ext cx="3580672" cy="2308970"/>
          </a:xfrm>
          <a:prstGeom prst="rect">
            <a:avLst/>
          </a:prstGeom>
        </p:spPr>
      </p:pic>
    </p:spTree>
    <p:extLst>
      <p:ext uri="{BB962C8B-B14F-4D97-AF65-F5344CB8AC3E}">
        <p14:creationId xmlns:p14="http://schemas.microsoft.com/office/powerpoint/2010/main" val="3127583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596347" y="883824"/>
            <a:ext cx="2893255" cy="706437"/>
          </a:xfrm>
        </p:spPr>
        <p:txBody>
          <a:bodyPr>
            <a:normAutofit fontScale="90000"/>
          </a:bodyPr>
          <a:lstStyle/>
          <a:p>
            <a:r>
              <a:rPr lang="mk-MK" dirty="0"/>
              <a:t>Агенда</a:t>
            </a:r>
            <a:endParaRPr lang="en-US" dirty="0"/>
          </a:p>
        </p:txBody>
      </p:sp>
      <p:sp>
        <p:nvSpPr>
          <p:cNvPr id="3" name="Subtitle 2">
            <a:extLst>
              <a:ext uri="{FF2B5EF4-FFF2-40B4-BE49-F238E27FC236}">
                <a16:creationId xmlns:a16="http://schemas.microsoft.com/office/drawing/2014/main" id="{AF925716-A873-4337-9FA9-003E6B81900A}"/>
              </a:ext>
            </a:extLst>
          </p:cNvPr>
          <p:cNvSpPr>
            <a:spLocks noGrp="1"/>
          </p:cNvSpPr>
          <p:nvPr>
            <p:ph type="subTitle" idx="1"/>
          </p:nvPr>
        </p:nvSpPr>
        <p:spPr>
          <a:xfrm>
            <a:off x="1033670" y="1932010"/>
            <a:ext cx="9144000" cy="3103816"/>
          </a:xfrm>
        </p:spPr>
        <p:txBody>
          <a:bodyPr>
            <a:noAutofit/>
          </a:bodyPr>
          <a:lstStyle/>
          <a:p>
            <a:pPr algn="l"/>
            <a:r>
              <a:rPr lang="mk-MK" sz="2800" dirty="0"/>
              <a:t>Вовед</a:t>
            </a:r>
          </a:p>
          <a:p>
            <a:pPr algn="l"/>
            <a:r>
              <a:rPr lang="mk-MK" sz="2800" dirty="0"/>
              <a:t>Развој на системот</a:t>
            </a:r>
          </a:p>
          <a:p>
            <a:pPr algn="l"/>
            <a:r>
              <a:rPr lang="mk-MK" sz="2800" dirty="0"/>
              <a:t>Функционалност на системот</a:t>
            </a:r>
          </a:p>
          <a:p>
            <a:pPr algn="l"/>
            <a:r>
              <a:rPr lang="mk-MK" sz="2800" dirty="0"/>
              <a:t>Имплементација на апликацијата</a:t>
            </a:r>
          </a:p>
          <a:p>
            <a:pPr algn="l"/>
            <a:r>
              <a:rPr lang="mk-MK" sz="2800" dirty="0"/>
              <a:t>Приказ на апликацијата</a:t>
            </a:r>
          </a:p>
          <a:p>
            <a:pPr algn="l"/>
            <a:r>
              <a:rPr lang="mk-MK" sz="2800" dirty="0"/>
              <a:t>Заклучок</a:t>
            </a:r>
            <a:endParaRPr lang="en-US" sz="2800" dirty="0"/>
          </a:p>
        </p:txBody>
      </p:sp>
      <p:pic>
        <p:nvPicPr>
          <p:cNvPr id="5" name="Picture 4">
            <a:extLst>
              <a:ext uri="{FF2B5EF4-FFF2-40B4-BE49-F238E27FC236}">
                <a16:creationId xmlns:a16="http://schemas.microsoft.com/office/drawing/2014/main" id="{A7652D6E-A68C-4B2B-8E54-3282ECE9349C}"/>
              </a:ext>
            </a:extLst>
          </p:cNvPr>
          <p:cNvPicPr>
            <a:picLocks noChangeAspect="1"/>
          </p:cNvPicPr>
          <p:nvPr/>
        </p:nvPicPr>
        <p:blipFill>
          <a:blip r:embed="rId2"/>
          <a:stretch>
            <a:fillRect/>
          </a:stretch>
        </p:blipFill>
        <p:spPr>
          <a:xfrm>
            <a:off x="6770280" y="5673761"/>
            <a:ext cx="5421720" cy="1184239"/>
          </a:xfrm>
          <a:prstGeom prst="rect">
            <a:avLst/>
          </a:prstGeom>
        </p:spPr>
      </p:pic>
    </p:spTree>
    <p:extLst>
      <p:ext uri="{BB962C8B-B14F-4D97-AF65-F5344CB8AC3E}">
        <p14:creationId xmlns:p14="http://schemas.microsoft.com/office/powerpoint/2010/main" val="555136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596346" y="883824"/>
            <a:ext cx="8829007" cy="706437"/>
          </a:xfrm>
        </p:spPr>
        <p:txBody>
          <a:bodyPr>
            <a:normAutofit fontScale="90000"/>
          </a:bodyPr>
          <a:lstStyle/>
          <a:p>
            <a:r>
              <a:rPr lang="mk-MK" dirty="0"/>
              <a:t>Приказ на апликацијата(4)</a:t>
            </a:r>
            <a:endParaRPr lang="en-US" dirty="0"/>
          </a:p>
        </p:txBody>
      </p:sp>
      <p:pic>
        <p:nvPicPr>
          <p:cNvPr id="5" name="Picture 4">
            <a:extLst>
              <a:ext uri="{FF2B5EF4-FFF2-40B4-BE49-F238E27FC236}">
                <a16:creationId xmlns:a16="http://schemas.microsoft.com/office/drawing/2014/main" id="{A7652D6E-A68C-4B2B-8E54-3282ECE9349C}"/>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10" name="Picture 9" descr="Text&#10;&#10;Description automatically generated">
            <a:extLst>
              <a:ext uri="{FF2B5EF4-FFF2-40B4-BE49-F238E27FC236}">
                <a16:creationId xmlns:a16="http://schemas.microsoft.com/office/drawing/2014/main" id="{CD77BFC0-0789-45D0-A2D7-F62F0266F713}"/>
              </a:ext>
            </a:extLst>
          </p:cNvPr>
          <p:cNvPicPr>
            <a:picLocks noChangeAspect="1"/>
          </p:cNvPicPr>
          <p:nvPr/>
        </p:nvPicPr>
        <p:blipFill>
          <a:blip r:embed="rId3"/>
          <a:stretch>
            <a:fillRect/>
          </a:stretch>
        </p:blipFill>
        <p:spPr>
          <a:xfrm>
            <a:off x="1221961" y="1590261"/>
            <a:ext cx="4100517" cy="2194519"/>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FC0A1D73-007D-4CB1-A2E0-E03B81FF1338}"/>
              </a:ext>
            </a:extLst>
          </p:cNvPr>
          <p:cNvPicPr>
            <a:picLocks noChangeAspect="1"/>
          </p:cNvPicPr>
          <p:nvPr/>
        </p:nvPicPr>
        <p:blipFill>
          <a:blip r:embed="rId4"/>
          <a:stretch>
            <a:fillRect/>
          </a:stretch>
        </p:blipFill>
        <p:spPr>
          <a:xfrm>
            <a:off x="1221961" y="3991952"/>
            <a:ext cx="3986143" cy="2551574"/>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6610023B-F3B6-41BE-B3CE-7F16E1C23FA6}"/>
              </a:ext>
            </a:extLst>
          </p:cNvPr>
          <p:cNvPicPr>
            <a:picLocks noChangeAspect="1"/>
          </p:cNvPicPr>
          <p:nvPr/>
        </p:nvPicPr>
        <p:blipFill>
          <a:blip r:embed="rId5"/>
          <a:stretch>
            <a:fillRect/>
          </a:stretch>
        </p:blipFill>
        <p:spPr>
          <a:xfrm>
            <a:off x="5794305" y="2196147"/>
            <a:ext cx="5400675" cy="2465705"/>
          </a:xfrm>
          <a:prstGeom prst="rect">
            <a:avLst/>
          </a:prstGeom>
        </p:spPr>
      </p:pic>
    </p:spTree>
    <p:extLst>
      <p:ext uri="{BB962C8B-B14F-4D97-AF65-F5344CB8AC3E}">
        <p14:creationId xmlns:p14="http://schemas.microsoft.com/office/powerpoint/2010/main" val="1954283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596347" y="883824"/>
            <a:ext cx="9040022" cy="706437"/>
          </a:xfrm>
        </p:spPr>
        <p:txBody>
          <a:bodyPr>
            <a:normAutofit fontScale="90000"/>
          </a:bodyPr>
          <a:lstStyle/>
          <a:p>
            <a:r>
              <a:rPr lang="mk-MK" dirty="0"/>
              <a:t>Приказ на апликацијата(5)</a:t>
            </a:r>
            <a:endParaRPr lang="en-US" dirty="0"/>
          </a:p>
        </p:txBody>
      </p:sp>
      <p:pic>
        <p:nvPicPr>
          <p:cNvPr id="5" name="Picture 4">
            <a:extLst>
              <a:ext uri="{FF2B5EF4-FFF2-40B4-BE49-F238E27FC236}">
                <a16:creationId xmlns:a16="http://schemas.microsoft.com/office/drawing/2014/main" id="{A7652D6E-A68C-4B2B-8E54-3282ECE9349C}"/>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13" name="Picture 12" descr="Graphical user interface, website&#10;&#10;Description automatically generated">
            <a:extLst>
              <a:ext uri="{FF2B5EF4-FFF2-40B4-BE49-F238E27FC236}">
                <a16:creationId xmlns:a16="http://schemas.microsoft.com/office/drawing/2014/main" id="{C81529DC-D96C-45FD-B02D-6AEBFE5B39A7}"/>
              </a:ext>
            </a:extLst>
          </p:cNvPr>
          <p:cNvPicPr>
            <a:picLocks noChangeAspect="1"/>
          </p:cNvPicPr>
          <p:nvPr/>
        </p:nvPicPr>
        <p:blipFill>
          <a:blip r:embed="rId3"/>
          <a:stretch>
            <a:fillRect/>
          </a:stretch>
        </p:blipFill>
        <p:spPr>
          <a:xfrm>
            <a:off x="1355149" y="1963466"/>
            <a:ext cx="4543840" cy="3143106"/>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B1D95194-C555-41EF-A64C-4790AB82DCA2}"/>
              </a:ext>
            </a:extLst>
          </p:cNvPr>
          <p:cNvPicPr>
            <a:picLocks noChangeAspect="1"/>
          </p:cNvPicPr>
          <p:nvPr/>
        </p:nvPicPr>
        <p:blipFill>
          <a:blip r:embed="rId4"/>
          <a:stretch>
            <a:fillRect/>
          </a:stretch>
        </p:blipFill>
        <p:spPr>
          <a:xfrm>
            <a:off x="6293013" y="2002616"/>
            <a:ext cx="5421720" cy="3103956"/>
          </a:xfrm>
          <a:prstGeom prst="rect">
            <a:avLst/>
          </a:prstGeom>
        </p:spPr>
      </p:pic>
    </p:spTree>
    <p:extLst>
      <p:ext uri="{BB962C8B-B14F-4D97-AF65-F5344CB8AC3E}">
        <p14:creationId xmlns:p14="http://schemas.microsoft.com/office/powerpoint/2010/main" val="2023527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E5B14-6D7C-4B2C-BB3B-6E0A3449610C}"/>
              </a:ext>
            </a:extLst>
          </p:cNvPr>
          <p:cNvSpPr>
            <a:spLocks noGrp="1"/>
          </p:cNvSpPr>
          <p:nvPr>
            <p:ph type="title"/>
          </p:nvPr>
        </p:nvSpPr>
        <p:spPr/>
        <p:txBody>
          <a:bodyPr/>
          <a:lstStyle/>
          <a:p>
            <a:r>
              <a:rPr lang="mk-MK" dirty="0"/>
              <a:t>Заклучок</a:t>
            </a:r>
            <a:endParaRPr lang="en-US" dirty="0"/>
          </a:p>
        </p:txBody>
      </p:sp>
      <p:sp>
        <p:nvSpPr>
          <p:cNvPr id="3" name="Content Placeholder 2">
            <a:extLst>
              <a:ext uri="{FF2B5EF4-FFF2-40B4-BE49-F238E27FC236}">
                <a16:creationId xmlns:a16="http://schemas.microsoft.com/office/drawing/2014/main" id="{A2011383-C419-47B1-BC12-50B5138C9152}"/>
              </a:ext>
            </a:extLst>
          </p:cNvPr>
          <p:cNvSpPr>
            <a:spLocks noGrp="1"/>
          </p:cNvSpPr>
          <p:nvPr>
            <p:ph idx="1"/>
          </p:nvPr>
        </p:nvSpPr>
        <p:spPr>
          <a:xfrm>
            <a:off x="838200" y="1799121"/>
            <a:ext cx="10515600" cy="4351338"/>
          </a:xfrm>
        </p:spPr>
        <p:txBody>
          <a:bodyPr>
            <a:normAutofit/>
          </a:bodyPr>
          <a:lstStyle/>
          <a:p>
            <a:r>
              <a:rPr lang="ru-RU" sz="2400" dirty="0"/>
              <a:t>Во овој дипломски труд е изработена веб апликација која можат да ја користат било каков тип на корисници кои се претходно регистрирани на истата.</a:t>
            </a:r>
          </a:p>
          <a:p>
            <a:r>
              <a:rPr lang="ru-RU" sz="2400" dirty="0"/>
              <a:t>Целта на овој дипломски труд е апликацијата да има разбирлив интерфејс, да овозможува лесна интеракција со корисниците и да одговара на потребите и барањата на корисниците. Главната цел е да им се овозможи на корисниците се на едно место, да имаат јасен преглед на сите содржини поврзани со планински туризам.</a:t>
            </a:r>
          </a:p>
          <a:p>
            <a:endParaRPr lang="ru-RU" sz="2000" dirty="0"/>
          </a:p>
          <a:p>
            <a:endParaRPr lang="en-US" sz="2000" dirty="0"/>
          </a:p>
        </p:txBody>
      </p:sp>
      <p:pic>
        <p:nvPicPr>
          <p:cNvPr id="4" name="Picture 3">
            <a:extLst>
              <a:ext uri="{FF2B5EF4-FFF2-40B4-BE49-F238E27FC236}">
                <a16:creationId xmlns:a16="http://schemas.microsoft.com/office/drawing/2014/main" id="{5900DD1A-862F-4480-A1A1-1BE14030F0CF}"/>
              </a:ext>
            </a:extLst>
          </p:cNvPr>
          <p:cNvPicPr>
            <a:picLocks noChangeAspect="1"/>
          </p:cNvPicPr>
          <p:nvPr/>
        </p:nvPicPr>
        <p:blipFill>
          <a:blip r:embed="rId2"/>
          <a:stretch>
            <a:fillRect/>
          </a:stretch>
        </p:blipFill>
        <p:spPr>
          <a:xfrm>
            <a:off x="6770280" y="5673761"/>
            <a:ext cx="5421720" cy="1184239"/>
          </a:xfrm>
          <a:prstGeom prst="rect">
            <a:avLst/>
          </a:prstGeom>
        </p:spPr>
      </p:pic>
    </p:spTree>
    <p:extLst>
      <p:ext uri="{BB962C8B-B14F-4D97-AF65-F5344CB8AC3E}">
        <p14:creationId xmlns:p14="http://schemas.microsoft.com/office/powerpoint/2010/main" val="367348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01F5C-C45A-4D8E-88EA-C687069309C4}"/>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8" name="Picture 7">
            <a:extLst>
              <a:ext uri="{FF2B5EF4-FFF2-40B4-BE49-F238E27FC236}">
                <a16:creationId xmlns:a16="http://schemas.microsoft.com/office/drawing/2014/main" id="{331C31B1-3022-4FF2-8A0D-F70C51563FCA}"/>
              </a:ext>
            </a:extLst>
          </p:cNvPr>
          <p:cNvPicPr>
            <a:picLocks noChangeAspect="1"/>
          </p:cNvPicPr>
          <p:nvPr/>
        </p:nvPicPr>
        <p:blipFill>
          <a:blip r:embed="rId3"/>
          <a:stretch>
            <a:fillRect/>
          </a:stretch>
        </p:blipFill>
        <p:spPr>
          <a:xfrm>
            <a:off x="3871860" y="1683025"/>
            <a:ext cx="4448280" cy="3782185"/>
          </a:xfrm>
          <a:prstGeom prst="rect">
            <a:avLst/>
          </a:prstGeom>
        </p:spPr>
      </p:pic>
      <p:sp>
        <p:nvSpPr>
          <p:cNvPr id="5" name="Title 1">
            <a:extLst>
              <a:ext uri="{FF2B5EF4-FFF2-40B4-BE49-F238E27FC236}">
                <a16:creationId xmlns:a16="http://schemas.microsoft.com/office/drawing/2014/main" id="{CE51721B-B1A1-4160-AD70-54B644176C1D}"/>
              </a:ext>
            </a:extLst>
          </p:cNvPr>
          <p:cNvSpPr txBox="1">
            <a:spLocks/>
          </p:cNvSpPr>
          <p:nvPr/>
        </p:nvSpPr>
        <p:spPr>
          <a:xfrm>
            <a:off x="838199" y="1192522"/>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mk-MK" dirty="0"/>
              <a:t>Ви благодарам за вниманието</a:t>
            </a:r>
            <a:br>
              <a:rPr lang="mk-MK" dirty="0"/>
            </a:br>
            <a:br>
              <a:rPr lang="en-US" dirty="0"/>
            </a:br>
            <a:r>
              <a:rPr lang="mk-MK" dirty="0"/>
              <a:t>Прашања</a:t>
            </a:r>
            <a:endParaRPr lang="en-US" dirty="0"/>
          </a:p>
        </p:txBody>
      </p:sp>
    </p:spTree>
    <p:extLst>
      <p:ext uri="{BB962C8B-B14F-4D97-AF65-F5344CB8AC3E}">
        <p14:creationId xmlns:p14="http://schemas.microsoft.com/office/powerpoint/2010/main" val="3679507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596347" y="883824"/>
            <a:ext cx="2893255" cy="706437"/>
          </a:xfrm>
        </p:spPr>
        <p:txBody>
          <a:bodyPr>
            <a:normAutofit fontScale="90000"/>
          </a:bodyPr>
          <a:lstStyle/>
          <a:p>
            <a:r>
              <a:rPr lang="mk-MK" dirty="0"/>
              <a:t>Вовед</a:t>
            </a:r>
            <a:endParaRPr lang="en-US" dirty="0"/>
          </a:p>
        </p:txBody>
      </p:sp>
      <p:sp>
        <p:nvSpPr>
          <p:cNvPr id="3" name="Subtitle 2">
            <a:extLst>
              <a:ext uri="{FF2B5EF4-FFF2-40B4-BE49-F238E27FC236}">
                <a16:creationId xmlns:a16="http://schemas.microsoft.com/office/drawing/2014/main" id="{AF925716-A873-4337-9FA9-003E6B81900A}"/>
              </a:ext>
            </a:extLst>
          </p:cNvPr>
          <p:cNvSpPr>
            <a:spLocks noGrp="1"/>
          </p:cNvSpPr>
          <p:nvPr>
            <p:ph type="subTitle" idx="1"/>
          </p:nvPr>
        </p:nvSpPr>
        <p:spPr>
          <a:xfrm>
            <a:off x="1033670" y="1932009"/>
            <a:ext cx="10270434" cy="3741751"/>
          </a:xfrm>
        </p:spPr>
        <p:txBody>
          <a:bodyPr>
            <a:noAutofit/>
          </a:bodyPr>
          <a:lstStyle/>
          <a:p>
            <a:pPr marL="342900" indent="-342900" algn="l">
              <a:buFont typeface="Arial" panose="020B0604020202020204" pitchFamily="34" charset="0"/>
              <a:buChar char="•"/>
            </a:pPr>
            <a:r>
              <a:rPr lang="ru-RU" sz="2000" dirty="0"/>
              <a:t>Луѓето целат кон здрав живот и тоа е неопходно за секој од нас. Сè повеќе излегуваат статии за тоа како да се одржува кондицијата, препораки за вежби, организации за настани, online резервации и слично. </a:t>
            </a:r>
          </a:p>
          <a:p>
            <a:pPr marL="342900" indent="-342900" algn="l">
              <a:buFont typeface="Arial" panose="020B0604020202020204" pitchFamily="34" charset="0"/>
              <a:buChar char="•"/>
            </a:pPr>
            <a:r>
              <a:rPr lang="ru-RU" sz="2000" dirty="0"/>
              <a:t>Оваа веб апликација има за цел да опфати различен тип на корисници и да придонесе за развој на планинскиот туризам во нашата земја бидејќи не е доволно развиен</a:t>
            </a:r>
          </a:p>
          <a:p>
            <a:pPr marL="342900" indent="-342900" algn="l">
              <a:buFont typeface="Arial" panose="020B0604020202020204" pitchFamily="34" charset="0"/>
              <a:buChar char="•"/>
            </a:pPr>
            <a:r>
              <a:rPr lang="ru-RU" sz="2000" dirty="0"/>
              <a:t>Сите начини на кои се пренесуваат препораки и се организираат настани се повеќе се дигитализираат и влегуваат во светот на технологијата, т.е се користи технологија за побрз пренос на работите, започнуваќи од настани на социјалните мрежи па се до веб апликации за резервации. </a:t>
            </a:r>
          </a:p>
          <a:p>
            <a:pPr marL="342900" indent="-342900" algn="l">
              <a:buFont typeface="Arial" panose="020B0604020202020204" pitchFamily="34" charset="0"/>
              <a:buChar char="•"/>
            </a:pPr>
            <a:r>
              <a:rPr lang="ru-RU" sz="2000" dirty="0"/>
              <a:t>Со користењето на технологиите се заштедува и време и пари, а има и подобар квалитет. </a:t>
            </a:r>
            <a:endParaRPr lang="en-US" sz="2000" dirty="0"/>
          </a:p>
        </p:txBody>
      </p:sp>
      <p:pic>
        <p:nvPicPr>
          <p:cNvPr id="5" name="Picture 4">
            <a:extLst>
              <a:ext uri="{FF2B5EF4-FFF2-40B4-BE49-F238E27FC236}">
                <a16:creationId xmlns:a16="http://schemas.microsoft.com/office/drawing/2014/main" id="{A7652D6E-A68C-4B2B-8E54-3282ECE9349C}"/>
              </a:ext>
            </a:extLst>
          </p:cNvPr>
          <p:cNvPicPr>
            <a:picLocks noChangeAspect="1"/>
          </p:cNvPicPr>
          <p:nvPr/>
        </p:nvPicPr>
        <p:blipFill>
          <a:blip r:embed="rId2"/>
          <a:stretch>
            <a:fillRect/>
          </a:stretch>
        </p:blipFill>
        <p:spPr>
          <a:xfrm>
            <a:off x="6770280" y="5673761"/>
            <a:ext cx="5421720" cy="1184239"/>
          </a:xfrm>
          <a:prstGeom prst="rect">
            <a:avLst/>
          </a:prstGeom>
        </p:spPr>
      </p:pic>
    </p:spTree>
    <p:extLst>
      <p:ext uri="{BB962C8B-B14F-4D97-AF65-F5344CB8AC3E}">
        <p14:creationId xmlns:p14="http://schemas.microsoft.com/office/powerpoint/2010/main" val="389152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596346" y="883824"/>
            <a:ext cx="11131827" cy="706437"/>
          </a:xfrm>
        </p:spPr>
        <p:txBody>
          <a:bodyPr>
            <a:normAutofit fontScale="90000"/>
          </a:bodyPr>
          <a:lstStyle/>
          <a:p>
            <a:r>
              <a:rPr lang="mk-MK" dirty="0"/>
              <a:t>Како до идејата за оваа апликација?</a:t>
            </a:r>
            <a:endParaRPr lang="en-US" dirty="0"/>
          </a:p>
        </p:txBody>
      </p:sp>
      <p:sp>
        <p:nvSpPr>
          <p:cNvPr id="3" name="Subtitle 2">
            <a:extLst>
              <a:ext uri="{FF2B5EF4-FFF2-40B4-BE49-F238E27FC236}">
                <a16:creationId xmlns:a16="http://schemas.microsoft.com/office/drawing/2014/main" id="{AF925716-A873-4337-9FA9-003E6B81900A}"/>
              </a:ext>
            </a:extLst>
          </p:cNvPr>
          <p:cNvSpPr>
            <a:spLocks noGrp="1"/>
          </p:cNvSpPr>
          <p:nvPr>
            <p:ph type="subTitle" idx="1"/>
          </p:nvPr>
        </p:nvSpPr>
        <p:spPr>
          <a:xfrm>
            <a:off x="1020417" y="1932010"/>
            <a:ext cx="10416209" cy="3741751"/>
          </a:xfrm>
        </p:spPr>
        <p:txBody>
          <a:bodyPr>
            <a:noAutofit/>
          </a:bodyPr>
          <a:lstStyle/>
          <a:p>
            <a:pPr marL="342900" indent="-342900" algn="l">
              <a:buFont typeface="Arial" panose="020B0604020202020204" pitchFamily="34" charset="0"/>
              <a:buChar char="•"/>
            </a:pPr>
            <a:r>
              <a:rPr lang="ru-RU" sz="2000" dirty="0"/>
              <a:t>Идејата за оваа тема, односно веб апликација за online резервации за планински туризам произлезе од потребата луѓето кои сакаат да поминат време во природа да можат да најдат се што е поврзано со планинарењето на едно место – во случајов во веб апликација. </a:t>
            </a:r>
          </a:p>
          <a:p>
            <a:pPr marL="342900" indent="-342900" algn="l">
              <a:buFont typeface="Arial" panose="020B0604020202020204" pitchFamily="34" charset="0"/>
              <a:buChar char="•"/>
            </a:pPr>
            <a:r>
              <a:rPr lang="ru-RU" sz="2000" dirty="0"/>
              <a:t>Нема потреба луѓето да отворат социјални медиуми за да пронајдат некој настан, да го контактираат организаторот преку мобилен телефон, да бараат каде се наоѓа локацијата на Google Maps, рути на Strava, смештај или да проверуваат прогноза и препорачана опрема(што не значи дека сите овие работи што ќе ги најдат на различни места се точни)</a:t>
            </a:r>
          </a:p>
          <a:p>
            <a:pPr marL="342900" indent="-342900" algn="l">
              <a:buFont typeface="Arial" panose="020B0604020202020204" pitchFamily="34" charset="0"/>
              <a:buChar char="•"/>
            </a:pPr>
            <a:r>
              <a:rPr lang="ru-RU" sz="2000" dirty="0"/>
              <a:t>Поголем дел од луѓето сакаат едноставни работи и немаат многу време да пребаруваат, поради сопствени обврски, па мислам дека ова е повеќе од потребно</a:t>
            </a:r>
          </a:p>
          <a:p>
            <a:pPr marL="342900" indent="-342900" algn="l">
              <a:buFont typeface="Arial" panose="020B0604020202020204" pitchFamily="34" charset="0"/>
              <a:buChar char="•"/>
            </a:pPr>
            <a:r>
              <a:rPr lang="ru-RU" sz="2000" dirty="0"/>
              <a:t>Целта е да се подобри планискиот туризам и да има повеќе туристи од нашата и од другите земји. </a:t>
            </a:r>
            <a:endParaRPr lang="en-US" sz="2000" dirty="0"/>
          </a:p>
        </p:txBody>
      </p:sp>
      <p:pic>
        <p:nvPicPr>
          <p:cNvPr id="5" name="Picture 4">
            <a:extLst>
              <a:ext uri="{FF2B5EF4-FFF2-40B4-BE49-F238E27FC236}">
                <a16:creationId xmlns:a16="http://schemas.microsoft.com/office/drawing/2014/main" id="{A7652D6E-A68C-4B2B-8E54-3282ECE9349C}"/>
              </a:ext>
            </a:extLst>
          </p:cNvPr>
          <p:cNvPicPr>
            <a:picLocks noChangeAspect="1"/>
          </p:cNvPicPr>
          <p:nvPr/>
        </p:nvPicPr>
        <p:blipFill>
          <a:blip r:embed="rId2"/>
          <a:stretch>
            <a:fillRect/>
          </a:stretch>
        </p:blipFill>
        <p:spPr>
          <a:xfrm>
            <a:off x="6770280" y="5673761"/>
            <a:ext cx="5421720" cy="1184239"/>
          </a:xfrm>
          <a:prstGeom prst="rect">
            <a:avLst/>
          </a:prstGeom>
        </p:spPr>
      </p:pic>
    </p:spTree>
    <p:extLst>
      <p:ext uri="{BB962C8B-B14F-4D97-AF65-F5344CB8AC3E}">
        <p14:creationId xmlns:p14="http://schemas.microsoft.com/office/powerpoint/2010/main" val="4270170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992282" y="883824"/>
            <a:ext cx="10707756" cy="706437"/>
          </a:xfrm>
        </p:spPr>
        <p:txBody>
          <a:bodyPr>
            <a:normAutofit fontScale="90000"/>
          </a:bodyPr>
          <a:lstStyle/>
          <a:p>
            <a:pPr algn="l"/>
            <a:r>
              <a:rPr lang="mk-MK" dirty="0"/>
              <a:t>Развој на системот</a:t>
            </a:r>
            <a:endParaRPr lang="en-US" dirty="0"/>
          </a:p>
        </p:txBody>
      </p:sp>
      <p:sp>
        <p:nvSpPr>
          <p:cNvPr id="3" name="Subtitle 2">
            <a:extLst>
              <a:ext uri="{FF2B5EF4-FFF2-40B4-BE49-F238E27FC236}">
                <a16:creationId xmlns:a16="http://schemas.microsoft.com/office/drawing/2014/main" id="{AF925716-A873-4337-9FA9-003E6B81900A}"/>
              </a:ext>
            </a:extLst>
          </p:cNvPr>
          <p:cNvSpPr>
            <a:spLocks noGrp="1"/>
          </p:cNvSpPr>
          <p:nvPr>
            <p:ph type="subTitle" idx="1"/>
          </p:nvPr>
        </p:nvSpPr>
        <p:spPr>
          <a:xfrm>
            <a:off x="914400" y="1782735"/>
            <a:ext cx="9791116" cy="3891026"/>
          </a:xfrm>
        </p:spPr>
        <p:txBody>
          <a:bodyPr>
            <a:noAutofit/>
          </a:bodyPr>
          <a:lstStyle/>
          <a:p>
            <a:pPr algn="l"/>
            <a:r>
              <a:rPr lang="ru-RU" sz="2000" b="1" dirty="0">
                <a:solidFill>
                  <a:schemeClr val="accent1">
                    <a:lumMod val="50000"/>
                  </a:schemeClr>
                </a:solidFill>
              </a:rPr>
              <a:t>Користени технологии, библиотеки и програмски јазици за реализација на веб апликацијата</a:t>
            </a:r>
            <a:r>
              <a:rPr lang="en-US" sz="2000" b="1" dirty="0">
                <a:solidFill>
                  <a:schemeClr val="accent1">
                    <a:lumMod val="50000"/>
                  </a:schemeClr>
                </a:solidFill>
              </a:rPr>
              <a:t>:</a:t>
            </a:r>
          </a:p>
          <a:p>
            <a:pPr marL="342900" indent="-342900" algn="l">
              <a:buFont typeface="Arial" panose="020B0604020202020204" pitchFamily="34" charset="0"/>
              <a:buChar char="•"/>
            </a:pPr>
            <a:r>
              <a:rPr lang="en-US" sz="2000" b="1" dirty="0">
                <a:solidFill>
                  <a:schemeClr val="accent1">
                    <a:lumMod val="75000"/>
                  </a:schemeClr>
                </a:solidFill>
              </a:rPr>
              <a:t>ASP .NET MVC </a:t>
            </a:r>
            <a:r>
              <a:rPr lang="en-US" sz="2000" dirty="0"/>
              <a:t>– web application framework (</a:t>
            </a:r>
            <a:r>
              <a:rPr lang="mk-MK" sz="2000" dirty="0"/>
              <a:t>рамка за веб апликации) развиена од </a:t>
            </a:r>
            <a:r>
              <a:rPr lang="en-US" sz="2000" dirty="0"/>
              <a:t>Microsoft </a:t>
            </a:r>
            <a:r>
              <a:rPr lang="mk-MK" sz="2000" dirty="0"/>
              <a:t>која ја имплементира шемата за </a:t>
            </a:r>
            <a:r>
              <a:rPr lang="en-US" sz="2000" dirty="0"/>
              <a:t>MVC, </a:t>
            </a:r>
            <a:r>
              <a:rPr lang="mk-MK" sz="2000" dirty="0"/>
              <a:t>односно </a:t>
            </a:r>
            <a:r>
              <a:rPr lang="en-US" sz="2000" dirty="0"/>
              <a:t>Model–View–Controller.</a:t>
            </a:r>
          </a:p>
          <a:p>
            <a:pPr marL="342900" indent="-342900" algn="l">
              <a:buFont typeface="Arial" panose="020B0604020202020204" pitchFamily="34" charset="0"/>
              <a:buChar char="•"/>
            </a:pPr>
            <a:r>
              <a:rPr lang="en-US" sz="2000" b="1" dirty="0">
                <a:solidFill>
                  <a:schemeClr val="accent1">
                    <a:lumMod val="75000"/>
                  </a:schemeClr>
                </a:solidFill>
              </a:rPr>
              <a:t>SQL</a:t>
            </a:r>
            <a:r>
              <a:rPr lang="en-US" sz="2000" dirty="0">
                <a:solidFill>
                  <a:schemeClr val="accent1">
                    <a:lumMod val="75000"/>
                  </a:schemeClr>
                </a:solidFill>
              </a:rPr>
              <a:t> </a:t>
            </a:r>
            <a:r>
              <a:rPr lang="ru-RU" sz="2000" dirty="0"/>
              <a:t>(Structured Query Language) - стандардизиран програмски јазик што се користи з</a:t>
            </a:r>
            <a:r>
              <a:rPr lang="mk-MK" sz="2000" dirty="0"/>
              <a:t>а </a:t>
            </a:r>
            <a:r>
              <a:rPr lang="ru-RU" sz="2000" dirty="0"/>
              <a:t>управување со релациони бази на податоци и извршување на различни операции на податоците во нив</a:t>
            </a:r>
            <a:r>
              <a:rPr lang="en-US" sz="2000" dirty="0"/>
              <a:t>.</a:t>
            </a:r>
          </a:p>
          <a:p>
            <a:pPr marL="342900" indent="-342900" algn="l">
              <a:buFont typeface="Arial" panose="020B0604020202020204" pitchFamily="34" charset="0"/>
              <a:buChar char="•"/>
            </a:pPr>
            <a:r>
              <a:rPr lang="en-US" sz="2000" b="1" dirty="0">
                <a:solidFill>
                  <a:schemeClr val="accent1">
                    <a:lumMod val="75000"/>
                  </a:schemeClr>
                </a:solidFill>
              </a:rPr>
              <a:t>JavaScript</a:t>
            </a:r>
            <a:r>
              <a:rPr lang="mk-MK" sz="2000" dirty="0"/>
              <a:t> - </a:t>
            </a:r>
            <a:r>
              <a:rPr lang="ru-RU" sz="2000" dirty="0"/>
              <a:t>текст-базиран програмски јазик што овозможува веб-страниците да се направат интерактивни. </a:t>
            </a:r>
            <a:endParaRPr lang="en-US" sz="2000" dirty="0"/>
          </a:p>
          <a:p>
            <a:pPr marL="342900" indent="-342900" algn="l">
              <a:buFont typeface="Arial" panose="020B0604020202020204" pitchFamily="34" charset="0"/>
              <a:buChar char="•"/>
            </a:pPr>
            <a:r>
              <a:rPr lang="en-US" sz="2000" b="1" dirty="0">
                <a:solidFill>
                  <a:schemeClr val="accent1">
                    <a:lumMod val="75000"/>
                  </a:schemeClr>
                </a:solidFill>
              </a:rPr>
              <a:t>C#</a:t>
            </a:r>
            <a:r>
              <a:rPr lang="mk-MK" sz="2000" b="1" dirty="0">
                <a:solidFill>
                  <a:schemeClr val="accent1">
                    <a:lumMod val="75000"/>
                  </a:schemeClr>
                </a:solidFill>
              </a:rPr>
              <a:t> </a:t>
            </a:r>
            <a:r>
              <a:rPr lang="mk-MK" sz="2000" dirty="0"/>
              <a:t>- </a:t>
            </a:r>
            <a:r>
              <a:rPr lang="ru-RU" sz="2000" dirty="0"/>
              <a:t>general-purpose(јазик за општа намена), multi-paradigm(мулти парадигма) програмски јазик. Се користи за развој на десктоп и веб апликации, за креирање на апликации на </a:t>
            </a:r>
            <a:r>
              <a:rPr lang="en-US" sz="2000" dirty="0"/>
              <a:t>Microsoft</a:t>
            </a:r>
            <a:r>
              <a:rPr lang="ru-RU" sz="2000" dirty="0"/>
              <a:t> и за развој на игри во Unity.</a:t>
            </a:r>
          </a:p>
          <a:p>
            <a:pPr algn="l"/>
            <a:endParaRPr lang="en-US" sz="2000" dirty="0"/>
          </a:p>
        </p:txBody>
      </p:sp>
      <p:pic>
        <p:nvPicPr>
          <p:cNvPr id="6" name="Picture 5" descr="10 major SQL programming errors and how to avoid them">
            <a:extLst>
              <a:ext uri="{FF2B5EF4-FFF2-40B4-BE49-F238E27FC236}">
                <a16:creationId xmlns:a16="http://schemas.microsoft.com/office/drawing/2014/main" id="{054AB3F4-E08D-4FA8-95AD-424AAF9FC5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59812" y="3164535"/>
            <a:ext cx="1046937" cy="594104"/>
          </a:xfrm>
          <a:prstGeom prst="rect">
            <a:avLst/>
          </a:prstGeom>
          <a:noFill/>
          <a:ln>
            <a:noFill/>
          </a:ln>
        </p:spPr>
      </p:pic>
      <p:pic>
        <p:nvPicPr>
          <p:cNvPr id="7" name="Picture 6" descr="Logo, company name&#10;&#10;Description automatically generated">
            <a:extLst>
              <a:ext uri="{FF2B5EF4-FFF2-40B4-BE49-F238E27FC236}">
                <a16:creationId xmlns:a16="http://schemas.microsoft.com/office/drawing/2014/main" id="{A27B46A4-0861-4812-A846-ACA6D70694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03250" y="2392925"/>
            <a:ext cx="1468655" cy="706437"/>
          </a:xfrm>
          <a:prstGeom prst="rect">
            <a:avLst/>
          </a:prstGeom>
          <a:noFill/>
          <a:ln>
            <a:noFill/>
          </a:ln>
        </p:spPr>
      </p:pic>
      <p:pic>
        <p:nvPicPr>
          <p:cNvPr id="8" name="Picture 7" descr="Javascript Logo PNG Images, Transparent Javascript Logo Image Download ,  Page 2 - PNGitem">
            <a:extLst>
              <a:ext uri="{FF2B5EF4-FFF2-40B4-BE49-F238E27FC236}">
                <a16:creationId xmlns:a16="http://schemas.microsoft.com/office/drawing/2014/main" id="{D48D0FF5-2898-4D89-9202-A4CBBAB4CF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14108" y="4102905"/>
            <a:ext cx="1046937" cy="486757"/>
          </a:xfrm>
          <a:prstGeom prst="rect">
            <a:avLst/>
          </a:prstGeom>
          <a:noFill/>
          <a:ln>
            <a:noFill/>
          </a:ln>
        </p:spPr>
      </p:pic>
      <p:pic>
        <p:nvPicPr>
          <p:cNvPr id="9" name="Picture 8" descr="DotNet Tutorials">
            <a:extLst>
              <a:ext uri="{FF2B5EF4-FFF2-40B4-BE49-F238E27FC236}">
                <a16:creationId xmlns:a16="http://schemas.microsoft.com/office/drawing/2014/main" id="{AE396627-0B27-4037-B6FE-2614303D84C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478703" y="4735239"/>
            <a:ext cx="1038610" cy="792944"/>
          </a:xfrm>
          <a:prstGeom prst="rect">
            <a:avLst/>
          </a:prstGeom>
          <a:noFill/>
          <a:ln>
            <a:noFill/>
          </a:ln>
        </p:spPr>
      </p:pic>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6"/>
          <a:stretch>
            <a:fillRect/>
          </a:stretch>
        </p:blipFill>
        <p:spPr>
          <a:xfrm>
            <a:off x="6770280" y="5673761"/>
            <a:ext cx="5421720" cy="1184239"/>
          </a:xfrm>
          <a:prstGeom prst="rect">
            <a:avLst/>
          </a:prstGeom>
        </p:spPr>
      </p:pic>
    </p:spTree>
    <p:extLst>
      <p:ext uri="{BB962C8B-B14F-4D97-AF65-F5344CB8AC3E}">
        <p14:creationId xmlns:p14="http://schemas.microsoft.com/office/powerpoint/2010/main" val="3398206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886264" y="580111"/>
            <a:ext cx="10707756" cy="706437"/>
          </a:xfrm>
        </p:spPr>
        <p:txBody>
          <a:bodyPr>
            <a:normAutofit fontScale="90000"/>
          </a:bodyPr>
          <a:lstStyle/>
          <a:p>
            <a:pPr algn="l"/>
            <a:r>
              <a:rPr lang="mk-MK" dirty="0"/>
              <a:t>Развој на системот</a:t>
            </a:r>
            <a:r>
              <a:rPr lang="en-US" dirty="0"/>
              <a:t>(2)</a:t>
            </a:r>
          </a:p>
        </p:txBody>
      </p:sp>
      <p:sp>
        <p:nvSpPr>
          <p:cNvPr id="3" name="Subtitle 2">
            <a:extLst>
              <a:ext uri="{FF2B5EF4-FFF2-40B4-BE49-F238E27FC236}">
                <a16:creationId xmlns:a16="http://schemas.microsoft.com/office/drawing/2014/main" id="{AF925716-A873-4337-9FA9-003E6B81900A}"/>
              </a:ext>
            </a:extLst>
          </p:cNvPr>
          <p:cNvSpPr>
            <a:spLocks noGrp="1"/>
          </p:cNvSpPr>
          <p:nvPr>
            <p:ph type="subTitle" idx="1"/>
          </p:nvPr>
        </p:nvSpPr>
        <p:spPr>
          <a:xfrm>
            <a:off x="562193" y="1519555"/>
            <a:ext cx="9803733" cy="4642707"/>
          </a:xfrm>
        </p:spPr>
        <p:txBody>
          <a:bodyPr>
            <a:noAutofit/>
          </a:bodyPr>
          <a:lstStyle/>
          <a:p>
            <a:pPr marL="342900" indent="-342900" algn="l">
              <a:buFont typeface="Arial" panose="020B0604020202020204" pitchFamily="34" charset="0"/>
              <a:buChar char="•"/>
            </a:pPr>
            <a:r>
              <a:rPr lang="en-US" sz="2000" b="1" dirty="0">
                <a:solidFill>
                  <a:schemeClr val="accent1">
                    <a:lumMod val="75000"/>
                  </a:schemeClr>
                </a:solidFill>
              </a:rPr>
              <a:t>Ajax</a:t>
            </a:r>
            <a:r>
              <a:rPr lang="en-US" sz="2000" b="1" dirty="0"/>
              <a:t> </a:t>
            </a:r>
            <a:r>
              <a:rPr lang="ru-RU" sz="2000" dirty="0"/>
              <a:t>(Asynchronous JavaScript and XML) - збир на веб-развојни техники кои користат разни веб-технологии од клиентска страната за да креираат асинхрони веб-апликации.Не е технологија, туку програмски концепт</a:t>
            </a:r>
            <a:r>
              <a:rPr lang="en-US" sz="2000" dirty="0"/>
              <a:t>.</a:t>
            </a:r>
            <a:endParaRPr lang="mk-MK" sz="2000" dirty="0"/>
          </a:p>
          <a:p>
            <a:pPr marL="342900" indent="-342900" algn="l">
              <a:buFont typeface="Arial" panose="020B0604020202020204" pitchFamily="34" charset="0"/>
              <a:buChar char="•"/>
            </a:pPr>
            <a:r>
              <a:rPr lang="en-US" sz="2000" b="1" dirty="0">
                <a:solidFill>
                  <a:schemeClr val="accent1">
                    <a:lumMod val="75000"/>
                  </a:schemeClr>
                </a:solidFill>
              </a:rPr>
              <a:t>jQuery</a:t>
            </a:r>
            <a:r>
              <a:rPr lang="mk-MK" sz="2000" b="1" dirty="0"/>
              <a:t> </a:t>
            </a:r>
            <a:r>
              <a:rPr lang="mk-MK" sz="2000" dirty="0"/>
              <a:t>- </a:t>
            </a:r>
            <a:r>
              <a:rPr lang="ru-RU" sz="2000" dirty="0"/>
              <a:t>брза, мала и богата со карактеристики JavaScript библиотека. Ги олеснува работите како прелистување и манипулација со HTML-документи, ракување со настани, анимација и Ajax. Многу е едноставен и лесен за употреба</a:t>
            </a:r>
            <a:r>
              <a:rPr lang="en-US" sz="2000" dirty="0"/>
              <a:t>.</a:t>
            </a:r>
            <a:endParaRPr lang="mk-MK" sz="2000" dirty="0"/>
          </a:p>
          <a:p>
            <a:pPr marL="342900" indent="-342900" algn="l">
              <a:buFont typeface="Arial" panose="020B0604020202020204" pitchFamily="34" charset="0"/>
              <a:buChar char="•"/>
            </a:pPr>
            <a:r>
              <a:rPr lang="en-US" sz="2000" b="1" dirty="0">
                <a:solidFill>
                  <a:schemeClr val="accent1">
                    <a:lumMod val="75000"/>
                  </a:schemeClr>
                </a:solidFill>
              </a:rPr>
              <a:t>API</a:t>
            </a:r>
            <a:r>
              <a:rPr lang="en-US" sz="2000" b="1" dirty="0"/>
              <a:t> </a:t>
            </a:r>
            <a:r>
              <a:rPr lang="ru-RU" sz="2000" dirty="0"/>
              <a:t>(Application Programming Interface) - апликациски програмски интерфејс, кој е софтверски посредник и овозможува две апликации да комуницираат едни со други. </a:t>
            </a:r>
            <a:endParaRPr lang="en-US" sz="2000" dirty="0"/>
          </a:p>
          <a:p>
            <a:pPr marL="342900" indent="-342900" algn="l">
              <a:buFont typeface="Arial" panose="020B0604020202020204" pitchFamily="34" charset="0"/>
              <a:buChar char="•"/>
            </a:pPr>
            <a:r>
              <a:rPr lang="en-US" sz="2000" b="1" dirty="0">
                <a:solidFill>
                  <a:schemeClr val="accent1">
                    <a:lumMod val="75000"/>
                  </a:schemeClr>
                </a:solidFill>
              </a:rPr>
              <a:t>Bootstrap</a:t>
            </a:r>
            <a:r>
              <a:rPr lang="en-US" sz="2000" dirty="0"/>
              <a:t> - </a:t>
            </a:r>
            <a:r>
              <a:rPr lang="mk-MK" sz="2000" dirty="0"/>
              <a:t>бесплатен </a:t>
            </a:r>
            <a:r>
              <a:rPr lang="en-US" sz="2000" dirty="0"/>
              <a:t>framework </a:t>
            </a:r>
            <a:r>
              <a:rPr lang="mk-MK" sz="2000" dirty="0"/>
              <a:t>со отворен код, насочен кон респонзивен, </a:t>
            </a:r>
            <a:r>
              <a:rPr lang="en-US" sz="2000" dirty="0"/>
              <a:t>mobile-first front-end </a:t>
            </a:r>
            <a:r>
              <a:rPr lang="mk-MK" sz="2000" dirty="0"/>
              <a:t>веб девелопмент.</a:t>
            </a:r>
            <a:endParaRPr lang="en-US" sz="2000" b="1" dirty="0"/>
          </a:p>
          <a:p>
            <a:pPr marL="342900" indent="-342900" algn="l">
              <a:buFont typeface="Arial" panose="020B0604020202020204" pitchFamily="34" charset="0"/>
              <a:buChar char="•"/>
            </a:pPr>
            <a:r>
              <a:rPr lang="en-US" sz="2000" b="1" dirty="0">
                <a:solidFill>
                  <a:schemeClr val="accent1">
                    <a:lumMod val="75000"/>
                  </a:schemeClr>
                </a:solidFill>
              </a:rPr>
              <a:t>HTML</a:t>
            </a:r>
            <a:r>
              <a:rPr lang="en-US" sz="2000" b="1" dirty="0"/>
              <a:t> </a:t>
            </a:r>
            <a:r>
              <a:rPr lang="ru-RU" sz="2000" dirty="0"/>
              <a:t>(Hypertext Markup Language) - обезбедува структура на страницата</a:t>
            </a:r>
            <a:r>
              <a:rPr lang="en-US" sz="2000" dirty="0"/>
              <a:t>.</a:t>
            </a:r>
            <a:endParaRPr lang="mk-MK" sz="2000" dirty="0"/>
          </a:p>
          <a:p>
            <a:pPr marL="342900" indent="-342900" algn="l">
              <a:buFont typeface="Arial" panose="020B0604020202020204" pitchFamily="34" charset="0"/>
              <a:buChar char="•"/>
            </a:pPr>
            <a:r>
              <a:rPr lang="en-US" sz="2000" b="1" dirty="0">
                <a:solidFill>
                  <a:schemeClr val="accent1">
                    <a:lumMod val="75000"/>
                  </a:schemeClr>
                </a:solidFill>
              </a:rPr>
              <a:t>CSS</a:t>
            </a:r>
            <a:r>
              <a:rPr lang="en-US" sz="2000" b="1" dirty="0"/>
              <a:t> </a:t>
            </a:r>
            <a:r>
              <a:rPr lang="ru-RU" sz="2000" dirty="0"/>
              <a:t>(Cascading Style Sheets) -овозможува (визуелен и звучен) распоред, за различни уреди.</a:t>
            </a:r>
            <a:endParaRPr lang="en-US" sz="2000" dirty="0"/>
          </a:p>
          <a:p>
            <a:pPr algn="l"/>
            <a:endParaRPr lang="en-US" sz="2000" dirty="0"/>
          </a:p>
        </p:txBody>
      </p:sp>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11" name="Picture 10" descr="Top API Developers for Hire | Best API Development Services in India |  Application programming interface, Development, Business benefits">
            <a:extLst>
              <a:ext uri="{FF2B5EF4-FFF2-40B4-BE49-F238E27FC236}">
                <a16:creationId xmlns:a16="http://schemas.microsoft.com/office/drawing/2014/main" id="{1C32A1F1-C4EB-439E-8897-0CA64C2A8F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65926" y="3370820"/>
            <a:ext cx="1189584" cy="521214"/>
          </a:xfrm>
          <a:prstGeom prst="rect">
            <a:avLst/>
          </a:prstGeom>
          <a:noFill/>
          <a:ln>
            <a:noFill/>
          </a:ln>
        </p:spPr>
      </p:pic>
      <p:pic>
        <p:nvPicPr>
          <p:cNvPr id="15" name="Picture 14" descr="Logo, company name&#10;&#10;Description automatically generated">
            <a:extLst>
              <a:ext uri="{FF2B5EF4-FFF2-40B4-BE49-F238E27FC236}">
                <a16:creationId xmlns:a16="http://schemas.microsoft.com/office/drawing/2014/main" id="{68C9A467-CF3E-48ED-9F54-ACA04FB7E1A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65926" y="2236426"/>
            <a:ext cx="1228094" cy="771880"/>
          </a:xfrm>
          <a:prstGeom prst="rect">
            <a:avLst/>
          </a:prstGeom>
          <a:noFill/>
          <a:ln>
            <a:noFill/>
          </a:ln>
        </p:spPr>
      </p:pic>
      <p:pic>
        <p:nvPicPr>
          <p:cNvPr id="16" name="Picture 15" descr="A picture containing text, clipart&#10;&#10;Description automatically generated">
            <a:extLst>
              <a:ext uri="{FF2B5EF4-FFF2-40B4-BE49-F238E27FC236}">
                <a16:creationId xmlns:a16="http://schemas.microsoft.com/office/drawing/2014/main" id="{F6DBCFFF-157E-4086-BBCB-6DFBDD9A358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404437" y="1511822"/>
            <a:ext cx="1151073" cy="464332"/>
          </a:xfrm>
          <a:prstGeom prst="rect">
            <a:avLst/>
          </a:prstGeom>
          <a:noFill/>
          <a:ln>
            <a:noFill/>
          </a:ln>
        </p:spPr>
      </p:pic>
      <p:pic>
        <p:nvPicPr>
          <p:cNvPr id="19" name="Picture 18" descr="Icon, funnel chart&#10;&#10;Description automatically generated">
            <a:extLst>
              <a:ext uri="{FF2B5EF4-FFF2-40B4-BE49-F238E27FC236}">
                <a16:creationId xmlns:a16="http://schemas.microsoft.com/office/drawing/2014/main" id="{F3B113F2-9840-4860-A61F-142A365C879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356699" y="4774105"/>
            <a:ext cx="1099358" cy="553527"/>
          </a:xfrm>
          <a:prstGeom prst="rect">
            <a:avLst/>
          </a:prstGeom>
          <a:noFill/>
          <a:ln>
            <a:noFill/>
          </a:ln>
        </p:spPr>
      </p:pic>
      <p:pic>
        <p:nvPicPr>
          <p:cNvPr id="1036" name="Picture 12" descr="Tutorial Bootstrap en español. Guía completa 🥇">
            <a:extLst>
              <a:ext uri="{FF2B5EF4-FFF2-40B4-BE49-F238E27FC236}">
                <a16:creationId xmlns:a16="http://schemas.microsoft.com/office/drawing/2014/main" id="{BC88CBE2-54E5-4F46-9EF5-07DBCCE7D1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6670" y="4091609"/>
            <a:ext cx="1228094" cy="57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25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992282" y="883824"/>
            <a:ext cx="10707756" cy="706437"/>
          </a:xfrm>
        </p:spPr>
        <p:txBody>
          <a:bodyPr>
            <a:normAutofit fontScale="90000"/>
          </a:bodyPr>
          <a:lstStyle/>
          <a:p>
            <a:pPr algn="l"/>
            <a:r>
              <a:rPr lang="mk-MK" dirty="0"/>
              <a:t>Развој на системот</a:t>
            </a:r>
            <a:r>
              <a:rPr lang="en-US" dirty="0"/>
              <a:t>(3)</a:t>
            </a:r>
          </a:p>
        </p:txBody>
      </p:sp>
      <p:sp>
        <p:nvSpPr>
          <p:cNvPr id="3" name="Subtitle 2">
            <a:extLst>
              <a:ext uri="{FF2B5EF4-FFF2-40B4-BE49-F238E27FC236}">
                <a16:creationId xmlns:a16="http://schemas.microsoft.com/office/drawing/2014/main" id="{AF925716-A873-4337-9FA9-003E6B81900A}"/>
              </a:ext>
            </a:extLst>
          </p:cNvPr>
          <p:cNvSpPr>
            <a:spLocks noGrp="1"/>
          </p:cNvSpPr>
          <p:nvPr>
            <p:ph type="subTitle" idx="1"/>
          </p:nvPr>
        </p:nvSpPr>
        <p:spPr>
          <a:xfrm>
            <a:off x="1113182" y="1709531"/>
            <a:ext cx="9592333" cy="4532244"/>
          </a:xfrm>
        </p:spPr>
        <p:txBody>
          <a:bodyPr>
            <a:noAutofit/>
          </a:bodyPr>
          <a:lstStyle/>
          <a:p>
            <a:pPr algn="l"/>
            <a:r>
              <a:rPr lang="ru-RU" sz="2000" b="1" dirty="0">
                <a:solidFill>
                  <a:schemeClr val="accent1">
                    <a:lumMod val="50000"/>
                  </a:schemeClr>
                </a:solidFill>
              </a:rPr>
              <a:t>Етапи при развојот на веб апликацијата</a:t>
            </a:r>
            <a:endParaRPr lang="en-US" sz="2000" b="1" dirty="0">
              <a:solidFill>
                <a:schemeClr val="accent1">
                  <a:lumMod val="50000"/>
                </a:schemeClr>
              </a:solidFill>
            </a:endParaRPr>
          </a:p>
          <a:p>
            <a:pPr marL="285750" indent="-285750" algn="l">
              <a:buFont typeface="Arial" panose="020B0604020202020204" pitchFamily="34" charset="0"/>
              <a:buChar char="•"/>
            </a:pPr>
            <a:r>
              <a:rPr lang="mk-MK" sz="2000" dirty="0">
                <a:solidFill>
                  <a:schemeClr val="accent1">
                    <a:lumMod val="75000"/>
                  </a:schemeClr>
                </a:solidFill>
                <a:effectLst/>
                <a:latin typeface="Arial" panose="020B0604020202020204" pitchFamily="34" charset="0"/>
                <a:ea typeface="Arial" panose="020B0604020202020204" pitchFamily="34" charset="0"/>
              </a:rPr>
              <a:t>ЕР дијаграм на базата</a:t>
            </a:r>
          </a:p>
          <a:p>
            <a:pPr marL="285750" indent="-285750" algn="l">
              <a:buFont typeface="Arial" panose="020B0604020202020204" pitchFamily="34" charset="0"/>
              <a:buChar char="•"/>
            </a:pPr>
            <a:endParaRPr lang="mk-MK" sz="2000" dirty="0">
              <a:solidFill>
                <a:srgbClr val="000000"/>
              </a:solidFill>
              <a:latin typeface="Arial" panose="020B0604020202020204" pitchFamily="34" charset="0"/>
              <a:ea typeface="Arial" panose="020B0604020202020204" pitchFamily="34" charset="0"/>
            </a:endParaRPr>
          </a:p>
          <a:p>
            <a:pPr marL="285750" indent="-285750" algn="l">
              <a:buFont typeface="Arial" panose="020B0604020202020204" pitchFamily="34" charset="0"/>
              <a:buChar char="•"/>
            </a:pPr>
            <a:endParaRPr lang="mk-MK" sz="2000" dirty="0">
              <a:solidFill>
                <a:srgbClr val="000000"/>
              </a:solidFill>
              <a:effectLst/>
              <a:latin typeface="Arial" panose="020B0604020202020204" pitchFamily="34" charset="0"/>
              <a:ea typeface="Arial" panose="020B0604020202020204" pitchFamily="34" charset="0"/>
            </a:endParaRPr>
          </a:p>
          <a:p>
            <a:pPr marL="285750" indent="-285750" algn="l">
              <a:buFont typeface="Arial" panose="020B0604020202020204" pitchFamily="34" charset="0"/>
              <a:buChar char="•"/>
            </a:pPr>
            <a:endParaRPr lang="mk-MK" sz="2000" dirty="0">
              <a:solidFill>
                <a:srgbClr val="000000"/>
              </a:solidFill>
              <a:latin typeface="Arial" panose="020B0604020202020204" pitchFamily="34" charset="0"/>
              <a:ea typeface="Arial" panose="020B0604020202020204" pitchFamily="34" charset="0"/>
            </a:endParaRPr>
          </a:p>
          <a:p>
            <a:pPr marL="285750" indent="-285750" algn="l">
              <a:buFont typeface="Arial" panose="020B0604020202020204" pitchFamily="34" charset="0"/>
              <a:buChar char="•"/>
            </a:pPr>
            <a:endParaRPr lang="mk-MK" sz="2000" dirty="0">
              <a:solidFill>
                <a:srgbClr val="000000"/>
              </a:solidFill>
              <a:effectLst/>
              <a:latin typeface="Arial" panose="020B0604020202020204" pitchFamily="34" charset="0"/>
              <a:ea typeface="Arial" panose="020B0604020202020204" pitchFamily="34" charset="0"/>
            </a:endParaRPr>
          </a:p>
          <a:p>
            <a:pPr marL="285750" indent="-285750" algn="l">
              <a:buFont typeface="Arial" panose="020B0604020202020204" pitchFamily="34" charset="0"/>
              <a:buChar char="•"/>
            </a:pPr>
            <a:endParaRPr lang="mk-MK" sz="2000" dirty="0">
              <a:solidFill>
                <a:srgbClr val="000000"/>
              </a:solidFill>
              <a:effectLst/>
              <a:latin typeface="Arial" panose="020B0604020202020204" pitchFamily="34" charset="0"/>
              <a:ea typeface="Arial" panose="020B0604020202020204" pitchFamily="34" charset="0"/>
            </a:endParaRPr>
          </a:p>
          <a:p>
            <a:pPr marL="285750" indent="-285750" algn="l">
              <a:buFont typeface="Arial" panose="020B0604020202020204" pitchFamily="34" charset="0"/>
              <a:buChar char="•"/>
            </a:pPr>
            <a:r>
              <a:rPr lang="ru-RU" sz="2000" dirty="0">
                <a:solidFill>
                  <a:schemeClr val="accent1">
                    <a:lumMod val="75000"/>
                  </a:schemeClr>
                </a:solidFill>
              </a:rPr>
              <a:t>Веб апликацијата опфаќа три етапи: </a:t>
            </a:r>
          </a:p>
          <a:p>
            <a:pPr marL="742950" lvl="1" indent="-285750" algn="l">
              <a:buFont typeface="Courier New" panose="02070309020205020404" pitchFamily="49" charset="0"/>
              <a:buChar char="o"/>
            </a:pPr>
            <a:r>
              <a:rPr lang="ru-RU" dirty="0"/>
              <a:t>Регистрација, авторизација и автентикација</a:t>
            </a:r>
          </a:p>
          <a:p>
            <a:pPr marL="742950" lvl="1" indent="-285750" algn="l">
              <a:buFont typeface="Courier New" panose="02070309020205020404" pitchFamily="49" charset="0"/>
              <a:buChar char="o"/>
            </a:pPr>
            <a:r>
              <a:rPr lang="ru-RU" dirty="0"/>
              <a:t>Листање</a:t>
            </a:r>
          </a:p>
          <a:p>
            <a:pPr marL="742950" lvl="1" indent="-285750" algn="l">
              <a:buFont typeface="Courier New" panose="02070309020205020404" pitchFamily="49" charset="0"/>
              <a:buChar char="o"/>
            </a:pPr>
            <a:r>
              <a:rPr lang="ru-RU" dirty="0"/>
              <a:t>Preview на селекција и регистрација </a:t>
            </a:r>
            <a:endParaRPr lang="mk-MK" dirty="0">
              <a:solidFill>
                <a:srgbClr val="000000"/>
              </a:solidFill>
              <a:effectLst/>
              <a:latin typeface="Arial" panose="020B0604020202020204" pitchFamily="34" charset="0"/>
              <a:ea typeface="Arial" panose="020B0604020202020204" pitchFamily="34" charset="0"/>
            </a:endParaRPr>
          </a:p>
          <a:p>
            <a:pPr marL="285750" indent="-285750" algn="l">
              <a:buFont typeface="Arial" panose="020B0604020202020204" pitchFamily="34" charset="0"/>
              <a:buChar char="•"/>
            </a:pPr>
            <a:endParaRPr lang="en-US" sz="1800" dirty="0">
              <a:solidFill>
                <a:srgbClr val="000000"/>
              </a:solidFill>
              <a:effectLst/>
              <a:latin typeface="Arial" panose="020B0604020202020204" pitchFamily="34" charset="0"/>
              <a:ea typeface="Arial" panose="020B0604020202020204" pitchFamily="34" charset="0"/>
            </a:endParaRPr>
          </a:p>
          <a:p>
            <a:pPr algn="l"/>
            <a:endParaRPr lang="en-US" sz="2000" dirty="0"/>
          </a:p>
          <a:p>
            <a:pPr algn="l"/>
            <a:endParaRPr lang="en-US" sz="2000" dirty="0"/>
          </a:p>
        </p:txBody>
      </p:sp>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11" name="Picture 10" descr="Diagram&#10;&#10;Description automatically generated">
            <a:extLst>
              <a:ext uri="{FF2B5EF4-FFF2-40B4-BE49-F238E27FC236}">
                <a16:creationId xmlns:a16="http://schemas.microsoft.com/office/drawing/2014/main" id="{4484CF1D-2F22-4898-B0BC-835DF65F4F4D}"/>
              </a:ext>
            </a:extLst>
          </p:cNvPr>
          <p:cNvPicPr>
            <a:picLocks noChangeAspect="1"/>
          </p:cNvPicPr>
          <p:nvPr/>
        </p:nvPicPr>
        <p:blipFill>
          <a:blip r:embed="rId3"/>
          <a:stretch>
            <a:fillRect/>
          </a:stretch>
        </p:blipFill>
        <p:spPr>
          <a:xfrm>
            <a:off x="5725345" y="1709531"/>
            <a:ext cx="6242632" cy="2778559"/>
          </a:xfrm>
          <a:prstGeom prst="rect">
            <a:avLst/>
          </a:prstGeom>
        </p:spPr>
      </p:pic>
      <p:pic>
        <p:nvPicPr>
          <p:cNvPr id="2050" name="Picture 2" descr="Data Modeling and Entity Relationship Diagram (ERD)">
            <a:extLst>
              <a:ext uri="{FF2B5EF4-FFF2-40B4-BE49-F238E27FC236}">
                <a16:creationId xmlns:a16="http://schemas.microsoft.com/office/drawing/2014/main" id="{6CBBC9A8-CB8D-44D4-AA42-CDA0392BDB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2867" y="2628413"/>
            <a:ext cx="3152793" cy="187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8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992282" y="883824"/>
            <a:ext cx="10707756" cy="706437"/>
          </a:xfrm>
        </p:spPr>
        <p:txBody>
          <a:bodyPr>
            <a:normAutofit fontScale="90000"/>
          </a:bodyPr>
          <a:lstStyle/>
          <a:p>
            <a:pPr algn="l"/>
            <a:r>
              <a:rPr lang="mk-MK" dirty="0"/>
              <a:t>Функционалност на системот</a:t>
            </a:r>
            <a:endParaRPr lang="en-US" dirty="0"/>
          </a:p>
        </p:txBody>
      </p:sp>
      <p:sp>
        <p:nvSpPr>
          <p:cNvPr id="3" name="Subtitle 2">
            <a:extLst>
              <a:ext uri="{FF2B5EF4-FFF2-40B4-BE49-F238E27FC236}">
                <a16:creationId xmlns:a16="http://schemas.microsoft.com/office/drawing/2014/main" id="{AF925716-A873-4337-9FA9-003E6B81900A}"/>
              </a:ext>
            </a:extLst>
          </p:cNvPr>
          <p:cNvSpPr>
            <a:spLocks noGrp="1"/>
          </p:cNvSpPr>
          <p:nvPr>
            <p:ph type="subTitle" idx="1"/>
          </p:nvPr>
        </p:nvSpPr>
        <p:spPr>
          <a:xfrm>
            <a:off x="1113183" y="1709531"/>
            <a:ext cx="9978887" cy="4611756"/>
          </a:xfrm>
        </p:spPr>
        <p:txBody>
          <a:bodyPr>
            <a:noAutofit/>
          </a:bodyPr>
          <a:lstStyle/>
          <a:p>
            <a:pPr algn="l"/>
            <a:r>
              <a:rPr lang="mk-MK" sz="2000" dirty="0">
                <a:solidFill>
                  <a:srgbClr val="000000"/>
                </a:solidFill>
                <a:effectLst/>
                <a:ea typeface="Arial" panose="020B0604020202020204" pitchFamily="34" charset="0"/>
              </a:rPr>
              <a:t>Веб апликацијата може да има повеќе видови на функционалност во зависност од улогата која управува со неа.</a:t>
            </a:r>
            <a:endParaRPr lang="en-US" sz="2000" dirty="0">
              <a:solidFill>
                <a:srgbClr val="000000"/>
              </a:solidFill>
              <a:effectLst/>
              <a:ea typeface="Arial" panose="020B0604020202020204" pitchFamily="34" charset="0"/>
            </a:endParaRPr>
          </a:p>
          <a:p>
            <a:pPr marL="285750" indent="-285750" algn="l">
              <a:buFont typeface="Arial" panose="020B0604020202020204" pitchFamily="34" charset="0"/>
              <a:buChar char="•"/>
            </a:pPr>
            <a:r>
              <a:rPr lang="mk-MK" sz="2000" dirty="0">
                <a:solidFill>
                  <a:schemeClr val="accent1">
                    <a:lumMod val="75000"/>
                  </a:schemeClr>
                </a:solidFill>
                <a:effectLst/>
                <a:ea typeface="Arial" panose="020B0604020202020204" pitchFamily="34" charset="0"/>
              </a:rPr>
              <a:t>Регистрација</a:t>
            </a:r>
          </a:p>
          <a:p>
            <a:pPr marL="463550" marR="43815" lvl="1" indent="-6350" algn="just">
              <a:lnSpc>
                <a:spcPct val="112000"/>
              </a:lnSpc>
              <a:spcBef>
                <a:spcPts val="0"/>
              </a:spcBef>
              <a:spcAft>
                <a:spcPts val="730"/>
              </a:spcAft>
            </a:pPr>
            <a:r>
              <a:rPr lang="mk-MK" sz="1600" dirty="0">
                <a:solidFill>
                  <a:srgbClr val="000000"/>
                </a:solidFill>
                <a:effectLst/>
                <a:ea typeface="Arial" panose="020B0604020202020204" pitchFamily="34" charset="0"/>
              </a:rPr>
              <a:t>Опција корисникот да се регистрира, при тоа да креира ново корисничко име и лозинка кои подоцна може да ги користи за најава на веб апликацијата.</a:t>
            </a:r>
            <a:r>
              <a:rPr lang="mk-MK" sz="1600" dirty="0">
                <a:solidFill>
                  <a:srgbClr val="000000"/>
                </a:solidFill>
                <a:ea typeface="Arial" panose="020B0604020202020204" pitchFamily="34" charset="0"/>
              </a:rPr>
              <a:t> </a:t>
            </a:r>
            <a:r>
              <a:rPr lang="mk-MK" sz="1600" dirty="0">
                <a:solidFill>
                  <a:srgbClr val="000000"/>
                </a:solidFill>
                <a:effectLst/>
                <a:ea typeface="Arial" panose="020B0604020202020204" pitchFamily="34" charset="0"/>
              </a:rPr>
              <a:t>Тоа значи дека за користење на оваа веб аплокација секој корисник мора прво да е регистриран.</a:t>
            </a:r>
          </a:p>
          <a:p>
            <a:pPr marL="285750" indent="-285750" algn="l">
              <a:buFont typeface="Arial" panose="020B0604020202020204" pitchFamily="34" charset="0"/>
              <a:buChar char="•"/>
            </a:pPr>
            <a:r>
              <a:rPr lang="mk-MK" sz="2000" dirty="0">
                <a:solidFill>
                  <a:schemeClr val="accent1">
                    <a:lumMod val="75000"/>
                  </a:schemeClr>
                </a:solidFill>
                <a:ea typeface="Arial" panose="020B0604020202020204" pitchFamily="34" charset="0"/>
              </a:rPr>
              <a:t>Авторизација</a:t>
            </a:r>
            <a:endParaRPr lang="mk-MK" sz="2000" dirty="0">
              <a:solidFill>
                <a:schemeClr val="accent1">
                  <a:lumMod val="75000"/>
                </a:schemeClr>
              </a:solidFill>
              <a:effectLst/>
              <a:ea typeface="Arial" panose="020B0604020202020204" pitchFamily="34" charset="0"/>
            </a:endParaRPr>
          </a:p>
          <a:p>
            <a:pPr marR="43815" lvl="1" algn="just">
              <a:lnSpc>
                <a:spcPct val="112000"/>
              </a:lnSpc>
              <a:spcBef>
                <a:spcPts val="0"/>
              </a:spcBef>
              <a:spcAft>
                <a:spcPts val="730"/>
              </a:spcAft>
            </a:pPr>
            <a:r>
              <a:rPr lang="mk-MK" sz="1600" dirty="0">
                <a:solidFill>
                  <a:srgbClr val="000000"/>
                </a:solidFill>
                <a:effectLst/>
                <a:ea typeface="Arial" panose="020B0604020202020204" pitchFamily="34" charset="0"/>
              </a:rPr>
              <a:t>Кога корисникот на веб апликацијата има одредена улога и во зависност од таа улога има различни пермисии кон одредени содржини (</a:t>
            </a:r>
            <a:r>
              <a:rPr lang="en-US" sz="1600" dirty="0">
                <a:solidFill>
                  <a:srgbClr val="000000"/>
                </a:solidFill>
                <a:effectLst/>
                <a:ea typeface="Arial" panose="020B0604020202020204" pitchFamily="34" charset="0"/>
              </a:rPr>
              <a:t>Administrator, Editor </a:t>
            </a:r>
            <a:r>
              <a:rPr lang="mk-MK" sz="1600" dirty="0">
                <a:solidFill>
                  <a:srgbClr val="000000"/>
                </a:solidFill>
                <a:effectLst/>
                <a:ea typeface="Arial" panose="020B0604020202020204" pitchFamily="34" charset="0"/>
              </a:rPr>
              <a:t>и </a:t>
            </a:r>
            <a:r>
              <a:rPr lang="en-US" sz="1600" dirty="0">
                <a:solidFill>
                  <a:srgbClr val="000000"/>
                </a:solidFill>
                <a:effectLst/>
                <a:ea typeface="Arial" panose="020B0604020202020204" pitchFamily="34" charset="0"/>
              </a:rPr>
              <a:t>User</a:t>
            </a:r>
            <a:r>
              <a:rPr lang="mk-MK" sz="1600" dirty="0">
                <a:solidFill>
                  <a:srgbClr val="000000"/>
                </a:solidFill>
                <a:effectLst/>
                <a:ea typeface="Arial" panose="020B0604020202020204" pitchFamily="34" charset="0"/>
              </a:rPr>
              <a:t>)</a:t>
            </a:r>
            <a:endParaRPr lang="mk-MK" sz="1600" dirty="0">
              <a:solidFill>
                <a:srgbClr val="000000"/>
              </a:solidFill>
              <a:ea typeface="Arial" panose="020B0604020202020204" pitchFamily="34" charset="0"/>
            </a:endParaRPr>
          </a:p>
          <a:p>
            <a:pPr marL="285750" indent="-285750" algn="l">
              <a:buFont typeface="Arial" panose="020B0604020202020204" pitchFamily="34" charset="0"/>
              <a:buChar char="•"/>
            </a:pPr>
            <a:r>
              <a:rPr lang="mk-MK" sz="2000" dirty="0">
                <a:solidFill>
                  <a:schemeClr val="accent1">
                    <a:lumMod val="75000"/>
                  </a:schemeClr>
                </a:solidFill>
                <a:ea typeface="Arial" panose="020B0604020202020204" pitchFamily="34" charset="0"/>
              </a:rPr>
              <a:t>Автентикација</a:t>
            </a:r>
            <a:endParaRPr lang="mk-MK" sz="2000" dirty="0">
              <a:solidFill>
                <a:schemeClr val="accent1">
                  <a:lumMod val="75000"/>
                </a:schemeClr>
              </a:solidFill>
              <a:effectLst/>
              <a:ea typeface="Arial" panose="020B0604020202020204" pitchFamily="34" charset="0"/>
            </a:endParaRPr>
          </a:p>
          <a:p>
            <a:pPr marR="43815" lvl="1" algn="just">
              <a:lnSpc>
                <a:spcPct val="112000"/>
              </a:lnSpc>
              <a:spcBef>
                <a:spcPts val="0"/>
              </a:spcBef>
              <a:spcAft>
                <a:spcPts val="730"/>
              </a:spcAft>
            </a:pPr>
            <a:r>
              <a:rPr lang="mk-MK" sz="1600" dirty="0">
                <a:solidFill>
                  <a:srgbClr val="000000"/>
                </a:solidFill>
                <a:ea typeface="Arial" panose="020B0604020202020204" pitchFamily="34" charset="0"/>
              </a:rPr>
              <a:t>В</a:t>
            </a:r>
            <a:r>
              <a:rPr lang="mk-MK" sz="1600" dirty="0">
                <a:solidFill>
                  <a:srgbClr val="000000"/>
                </a:solidFill>
                <a:effectLst/>
                <a:ea typeface="Arial" panose="020B0604020202020204" pitchFamily="34" charset="0"/>
              </a:rPr>
              <a:t>еб апликацијата има можност за најава, и без најава корисникот нема да може да пристапи до веб апликацијата.</a:t>
            </a:r>
            <a:endParaRPr lang="en-US" sz="1600" dirty="0">
              <a:solidFill>
                <a:srgbClr val="000000"/>
              </a:solidFill>
              <a:effectLst/>
              <a:ea typeface="Arial" panose="020B0604020202020204" pitchFamily="34" charset="0"/>
            </a:endParaRPr>
          </a:p>
          <a:p>
            <a:pPr algn="l"/>
            <a:endParaRPr lang="en-US" sz="1800" dirty="0">
              <a:solidFill>
                <a:srgbClr val="000000"/>
              </a:solidFill>
              <a:effectLst/>
              <a:latin typeface="Arial" panose="020B0604020202020204" pitchFamily="34" charset="0"/>
              <a:ea typeface="Arial" panose="020B0604020202020204" pitchFamily="34" charset="0"/>
            </a:endParaRPr>
          </a:p>
          <a:p>
            <a:pPr algn="l"/>
            <a:endParaRPr lang="en-US" sz="2000" dirty="0"/>
          </a:p>
          <a:p>
            <a:pPr algn="l"/>
            <a:endParaRPr lang="en-US" sz="2000" dirty="0"/>
          </a:p>
        </p:txBody>
      </p:sp>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2"/>
          <a:stretch>
            <a:fillRect/>
          </a:stretch>
        </p:blipFill>
        <p:spPr>
          <a:xfrm>
            <a:off x="6770280" y="5673761"/>
            <a:ext cx="5421720" cy="1184239"/>
          </a:xfrm>
          <a:prstGeom prst="rect">
            <a:avLst/>
          </a:prstGeom>
        </p:spPr>
      </p:pic>
    </p:spTree>
    <p:extLst>
      <p:ext uri="{BB962C8B-B14F-4D97-AF65-F5344CB8AC3E}">
        <p14:creationId xmlns:p14="http://schemas.microsoft.com/office/powerpoint/2010/main" val="3254614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424-327D-439C-8EC3-550D87FF3683}"/>
              </a:ext>
            </a:extLst>
          </p:cNvPr>
          <p:cNvSpPr>
            <a:spLocks noGrp="1"/>
          </p:cNvSpPr>
          <p:nvPr>
            <p:ph type="ctrTitle"/>
          </p:nvPr>
        </p:nvSpPr>
        <p:spPr>
          <a:xfrm>
            <a:off x="992282" y="883824"/>
            <a:ext cx="10707756" cy="706437"/>
          </a:xfrm>
        </p:spPr>
        <p:txBody>
          <a:bodyPr>
            <a:normAutofit fontScale="90000"/>
          </a:bodyPr>
          <a:lstStyle/>
          <a:p>
            <a:pPr algn="l"/>
            <a:r>
              <a:rPr lang="mk-MK" dirty="0"/>
              <a:t>Имплементација на апликацијата</a:t>
            </a:r>
            <a:endParaRPr lang="en-US" dirty="0"/>
          </a:p>
        </p:txBody>
      </p:sp>
      <p:sp>
        <p:nvSpPr>
          <p:cNvPr id="3" name="Subtitle 2">
            <a:extLst>
              <a:ext uri="{FF2B5EF4-FFF2-40B4-BE49-F238E27FC236}">
                <a16:creationId xmlns:a16="http://schemas.microsoft.com/office/drawing/2014/main" id="{AF925716-A873-4337-9FA9-003E6B81900A}"/>
              </a:ext>
            </a:extLst>
          </p:cNvPr>
          <p:cNvSpPr>
            <a:spLocks noGrp="1"/>
          </p:cNvSpPr>
          <p:nvPr>
            <p:ph type="subTitle" idx="1"/>
          </p:nvPr>
        </p:nvSpPr>
        <p:spPr>
          <a:xfrm>
            <a:off x="1113182" y="1709531"/>
            <a:ext cx="9592333" cy="4532244"/>
          </a:xfrm>
        </p:spPr>
        <p:txBody>
          <a:bodyPr>
            <a:noAutofit/>
          </a:bodyPr>
          <a:lstStyle/>
          <a:p>
            <a:pPr algn="l"/>
            <a:r>
              <a:rPr lang="mk-MK" sz="2000" b="1" dirty="0">
                <a:solidFill>
                  <a:schemeClr val="accent1">
                    <a:lumMod val="50000"/>
                  </a:schemeClr>
                </a:solidFill>
                <a:effectLst/>
                <a:latin typeface="Arial" panose="020B0604020202020204" pitchFamily="34" charset="0"/>
                <a:ea typeface="Arial" panose="020B0604020202020204" pitchFamily="34" charset="0"/>
              </a:rPr>
              <a:t>Архитектура на апликацијата</a:t>
            </a:r>
          </a:p>
          <a:p>
            <a:pPr algn="l"/>
            <a:r>
              <a:rPr lang="en-US" sz="2000" dirty="0"/>
              <a:t>ASP .NET MVC</a:t>
            </a:r>
            <a:r>
              <a:rPr lang="mk-MK" sz="2000" dirty="0"/>
              <a:t> апликација</a:t>
            </a:r>
          </a:p>
          <a:p>
            <a:pPr algn="l"/>
            <a:endParaRPr lang="en-US" sz="2000" dirty="0"/>
          </a:p>
        </p:txBody>
      </p:sp>
      <p:pic>
        <p:nvPicPr>
          <p:cNvPr id="10" name="Picture 9">
            <a:extLst>
              <a:ext uri="{FF2B5EF4-FFF2-40B4-BE49-F238E27FC236}">
                <a16:creationId xmlns:a16="http://schemas.microsoft.com/office/drawing/2014/main" id="{4850A0B4-9DDF-423F-9A79-13C5364A9E8A}"/>
              </a:ext>
            </a:extLst>
          </p:cNvPr>
          <p:cNvPicPr>
            <a:picLocks noChangeAspect="1"/>
          </p:cNvPicPr>
          <p:nvPr/>
        </p:nvPicPr>
        <p:blipFill>
          <a:blip r:embed="rId2"/>
          <a:stretch>
            <a:fillRect/>
          </a:stretch>
        </p:blipFill>
        <p:spPr>
          <a:xfrm>
            <a:off x="6770280" y="5673761"/>
            <a:ext cx="5421720" cy="118423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F83E7A49-1AD3-4A5D-8B4B-8D24CDD0F80A}"/>
              </a:ext>
            </a:extLst>
          </p:cNvPr>
          <p:cNvPicPr>
            <a:picLocks noChangeAspect="1"/>
          </p:cNvPicPr>
          <p:nvPr/>
        </p:nvPicPr>
        <p:blipFill>
          <a:blip r:embed="rId3"/>
          <a:stretch>
            <a:fillRect/>
          </a:stretch>
        </p:blipFill>
        <p:spPr>
          <a:xfrm>
            <a:off x="1225723" y="2546750"/>
            <a:ext cx="3712074" cy="4171950"/>
          </a:xfrm>
          <a:prstGeom prst="rect">
            <a:avLst/>
          </a:prstGeom>
        </p:spPr>
      </p:pic>
      <p:pic>
        <p:nvPicPr>
          <p:cNvPr id="6" name="Picture 5" descr="ASP.NET MVC Overview. The Model-View-Controller (MVC)… | by The Axontech |  Medium">
            <a:extLst>
              <a:ext uri="{FF2B5EF4-FFF2-40B4-BE49-F238E27FC236}">
                <a16:creationId xmlns:a16="http://schemas.microsoft.com/office/drawing/2014/main" id="{3E3368FF-D0BD-47BB-B00C-79E458716E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4789" y="1649895"/>
            <a:ext cx="3451312" cy="3964231"/>
          </a:xfrm>
          <a:prstGeom prst="rect">
            <a:avLst/>
          </a:prstGeom>
          <a:noFill/>
          <a:ln>
            <a:noFill/>
          </a:ln>
        </p:spPr>
      </p:pic>
    </p:spTree>
    <p:extLst>
      <p:ext uri="{BB962C8B-B14F-4D97-AF65-F5344CB8AC3E}">
        <p14:creationId xmlns:p14="http://schemas.microsoft.com/office/powerpoint/2010/main" val="1054153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TotalTime>
  <Words>1153</Words>
  <Application>Microsoft Office PowerPoint</Application>
  <PresentationFormat>Widescreen</PresentationFormat>
  <Paragraphs>91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Courier New</vt:lpstr>
      <vt:lpstr>Office Theme</vt:lpstr>
      <vt:lpstr>Дипломска работа  Веб апликација за планински туризам</vt:lpstr>
      <vt:lpstr>Агенда</vt:lpstr>
      <vt:lpstr>Вовед</vt:lpstr>
      <vt:lpstr>Како до идејата за оваа апликација?</vt:lpstr>
      <vt:lpstr>Развој на системот</vt:lpstr>
      <vt:lpstr>Развој на системот(2)</vt:lpstr>
      <vt:lpstr>Развој на системот(3)</vt:lpstr>
      <vt:lpstr>Функционалност на системот</vt:lpstr>
      <vt:lpstr>Имплементација на апликацијата</vt:lpstr>
      <vt:lpstr>Имплементација на апликацијата(2)</vt:lpstr>
      <vt:lpstr>Имплементација на апликацијата(3)</vt:lpstr>
      <vt:lpstr>Web.config фајлот</vt:lpstr>
      <vt:lpstr>Пример</vt:lpstr>
      <vt:lpstr>Имплементација на апликацијата(4)</vt:lpstr>
      <vt:lpstr>BundleConfig.cs фајлот</vt:lpstr>
      <vt:lpstr>Пример</vt:lpstr>
      <vt:lpstr>Приказ на апликацијата</vt:lpstr>
      <vt:lpstr>Приказ на апликацијата(2)</vt:lpstr>
      <vt:lpstr>Приказ на апликацијата(3)</vt:lpstr>
      <vt:lpstr>Приказ на апликацијата(4)</vt:lpstr>
      <vt:lpstr>Приказ на апликацијата(5)</vt:lpstr>
      <vt:lpstr>Заклучок</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Агенда</dc:title>
  <dc:creator>Elena Rtoska</dc:creator>
  <cp:lastModifiedBy>Elena Rtoska</cp:lastModifiedBy>
  <cp:revision>88</cp:revision>
  <dcterms:created xsi:type="dcterms:W3CDTF">2021-10-16T13:24:27Z</dcterms:created>
  <dcterms:modified xsi:type="dcterms:W3CDTF">2021-10-20T20:45:33Z</dcterms:modified>
</cp:coreProperties>
</file>